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9" r:id="rId2"/>
  </p:sldMasterIdLst>
  <p:notesMasterIdLst>
    <p:notesMasterId r:id="rId20"/>
  </p:notesMasterIdLst>
  <p:handoutMasterIdLst>
    <p:handoutMasterId r:id="rId21"/>
  </p:handoutMasterIdLst>
  <p:sldIdLst>
    <p:sldId id="659" r:id="rId3"/>
    <p:sldId id="701" r:id="rId4"/>
    <p:sldId id="719" r:id="rId5"/>
    <p:sldId id="694" r:id="rId6"/>
    <p:sldId id="695" r:id="rId7"/>
    <p:sldId id="706" r:id="rId8"/>
    <p:sldId id="716" r:id="rId9"/>
    <p:sldId id="713" r:id="rId10"/>
    <p:sldId id="707" r:id="rId11"/>
    <p:sldId id="699" r:id="rId12"/>
    <p:sldId id="708" r:id="rId13"/>
    <p:sldId id="715" r:id="rId14"/>
    <p:sldId id="717" r:id="rId15"/>
    <p:sldId id="714" r:id="rId16"/>
    <p:sldId id="704" r:id="rId17"/>
    <p:sldId id="711" r:id="rId18"/>
    <p:sldId id="71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1EA2797-4FD1-4A01-B817-9E56D1CB57EC}">
          <p14:sldIdLst>
            <p14:sldId id="659"/>
            <p14:sldId id="701"/>
            <p14:sldId id="719"/>
            <p14:sldId id="694"/>
            <p14:sldId id="695"/>
            <p14:sldId id="706"/>
            <p14:sldId id="716"/>
            <p14:sldId id="713"/>
            <p14:sldId id="707"/>
            <p14:sldId id="699"/>
            <p14:sldId id="708"/>
            <p14:sldId id="715"/>
            <p14:sldId id="717"/>
            <p14:sldId id="714"/>
            <p14:sldId id="704"/>
            <p14:sldId id="711"/>
            <p14:sldId id="7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67BD63"/>
    <a:srgbClr val="81C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424" autoAdjust="0"/>
  </p:normalViewPr>
  <p:slideViewPr>
    <p:cSldViewPr>
      <p:cViewPr>
        <p:scale>
          <a:sx n="71" d="100"/>
          <a:sy n="71" d="100"/>
        </p:scale>
        <p:origin x="-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1F9F4-BCE0-423A-A32A-845DB8D34058}" type="datetimeFigureOut">
              <a:rPr lang="zh-CN" altLang="en-US" smtClean="0"/>
              <a:pPr/>
              <a:t>2017/4/27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39ED-3D3C-4AD2-97EC-B4B4AD078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58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64237-2A1F-4FBA-80EB-4E7877F06A2F}" type="datetimeFigureOut">
              <a:rPr lang="zh-CN" altLang="en-US" smtClean="0"/>
              <a:pPr/>
              <a:t>2017/4/27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6F04-DA69-4869-84B6-0320B21B2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74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374-82FD-4D3F-B568-90A86BDF19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7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89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374-82FD-4D3F-B568-90A86BDF19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7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374-82FD-4D3F-B568-90A86BDF19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FA72-A1A8-4A12-BCCF-BA279B802624}" type="slidenum">
              <a:rPr lang="zh-CN" altLang="en-US"/>
              <a:pPr>
                <a:defRPr/>
              </a:pPr>
              <a:t>‹#›</a:t>
            </a:fld>
            <a:endParaRPr lang="en-US" altLang="zh-CN" sz="1800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1339-521A-41B8-830E-DA05800A5C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6A7A-0944-4E44-B8D5-E6690523BF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9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9CAB-5996-4716-A833-C294087D780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4547-E58C-48EF-928F-42DD3CC045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6B5E-83D9-43F4-97D8-9F74D7BCDB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8673-FEA9-48B3-8986-E74C2C640B2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4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59DC-8CCB-4692-BD6F-28E0253D16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EAC5-9B32-4013-AC75-2DDDA5FA8B22}" type="slidenum">
              <a:rPr lang="zh-CN" altLang="en-US"/>
              <a:pPr>
                <a:defRPr/>
              </a:pPr>
              <a:t>‹#›</a:t>
            </a:fld>
            <a:endParaRPr lang="en-US" altLang="zh-CN" sz="1800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2992-FB07-4998-A152-113E2FDD7E3B}" type="slidenum">
              <a:rPr lang="zh-CN" altLang="en-US"/>
              <a:pPr>
                <a:defRPr/>
              </a:pPr>
              <a:t>‹#›</a:t>
            </a:fld>
            <a:endParaRPr lang="en-US" altLang="zh-CN" sz="1800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8C11-99F6-4284-B696-8D46040406A6}" type="slidenum">
              <a:rPr lang="zh-CN" altLang="en-US"/>
              <a:pPr>
                <a:defRPr/>
              </a:pPr>
              <a:t>‹#›</a:t>
            </a:fld>
            <a:endParaRPr lang="en-US" altLang="zh-CN" sz="1800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zh-CN" alt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E934A731-7E04-4200-BAB2-DA05E454E01C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>
                <a:defRPr/>
              </a:p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80051165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034D-F20F-49AF-845D-F1EADF0A29D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9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2D22-B0F0-48D0-AC15-3C96727218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088D-4A64-447A-97DF-F933FD85CF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1254-83AC-429E-BEF2-413AEF835A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7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charset="0"/>
              </a:rPr>
              <a:t>第二级</a:t>
            </a:r>
          </a:p>
          <a:p>
            <a:pPr lvl="2"/>
            <a:r>
              <a:rPr lang="zh-CN" smtClean="0">
                <a:sym typeface="Arial" charset="0"/>
              </a:rPr>
              <a:t>第三级</a:t>
            </a:r>
          </a:p>
          <a:p>
            <a:pPr lvl="3"/>
            <a:r>
              <a:rPr lang="zh-CN" smtClean="0">
                <a:sym typeface="Arial" charset="0"/>
              </a:rPr>
              <a:t>第四级</a:t>
            </a:r>
          </a:p>
          <a:p>
            <a:pPr lvl="4"/>
            <a:r>
              <a:rPr lang="zh-CN" smtClean="0">
                <a:sym typeface="Arial" charset="0"/>
              </a:rPr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 b="1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 b="1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0272" y="6553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 b="1">
                <a:solidFill>
                  <a:srgbClr val="000000"/>
                </a:solidFill>
                <a:ea typeface="宋体" pitchFamily="2" charset="-122"/>
                <a:sym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207DE-39EA-40D0-901E-8D6AC3FC01B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83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03445-A8A6-43FC-A756-9D4BB1E734C0}" type="slidenum">
              <a:rPr lang="zh-CN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:\Liu\01. 日常工作\20100317-m_院宣传册\院ppt\图片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7127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矩形 2"/>
          <p:cNvSpPr>
            <a:spLocks noChangeArrowheads="1"/>
          </p:cNvSpPr>
          <p:nvPr/>
        </p:nvSpPr>
        <p:spPr bwMode="auto">
          <a:xfrm>
            <a:off x="1999456" y="4797152"/>
            <a:ext cx="5072062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张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琳</a:t>
            </a:r>
            <a:endParaRPr lang="en-US" altLang="zh-CN" sz="28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-346417" y="1960621"/>
            <a:ext cx="9305753" cy="15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6000"/>
              </a:lnSpc>
              <a:buFont typeface="Arial" charset="0"/>
              <a:buNone/>
            </a:pPr>
            <a:r>
              <a:rPr lang="zh-CN" altLang="en-US" sz="5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“互联网</a:t>
            </a:r>
            <a:r>
              <a:rPr lang="en-US" altLang="zh-CN" sz="4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+</a:t>
            </a:r>
            <a:r>
              <a:rPr lang="zh-CN" altLang="en-US" sz="4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”推动</a:t>
            </a:r>
            <a:r>
              <a:rPr lang="zh-CN" altLang="en-US" sz="4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中小企业公共</a:t>
            </a:r>
            <a:r>
              <a:rPr lang="zh-CN" altLang="en-US" sz="4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服务</a:t>
            </a:r>
            <a:endParaRPr lang="en-US" altLang="zh-CN" sz="4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  <a:sym typeface="微软雅黑" pitchFamily="34" charset="-122"/>
            </a:endParaRPr>
          </a:p>
          <a:p>
            <a:pPr algn="ctr">
              <a:lnSpc>
                <a:spcPts val="6000"/>
              </a:lnSpc>
              <a:buFont typeface="Arial" charset="0"/>
              <a:buNone/>
            </a:pPr>
            <a:r>
              <a:rPr lang="zh-CN" altLang="en-US" sz="4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发展</a:t>
            </a:r>
            <a:r>
              <a:rPr lang="zh-CN" altLang="en-US" sz="4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的思考</a:t>
            </a:r>
            <a:endParaRPr lang="en-US" altLang="en-US" sz="4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/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（三）“互联网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”引发新的资产运营方式</a:t>
            </a:r>
            <a:endParaRPr lang="zh-CN" altLang="en-US" sz="32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57223" y="5014117"/>
            <a:ext cx="528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河南鲜易控股利用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GPS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定位物流车辆，并通过物流调度平台优化配置车辆和货物资源，将物流车辆空驶率降低到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，全国冷藏库空库率降低到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，综合交易效率则提升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387581" y="1284600"/>
            <a:ext cx="8532812" cy="688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+”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畅通了中小企业租用自有设备、闲置厂房等各种社会化生产资源的渠道，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以“使用权”替代“所有权”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，降低中小企业资源的获得成本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5766" y="4293096"/>
            <a:ext cx="8532812" cy="688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共享经济的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轻资产化、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共享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有助于中小企业盘活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闲置资产、提高资源的使用效率、降低沉没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成本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5" name="Picture 1" descr="C:\Users\张琳\AppData\Roaming\Tencent\Users\284891775\QQ\WinTemp\RichOle\V[PNQSN7740IB@9[}6S7T~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2415"/>
            <a:ext cx="25336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755576" y="2404889"/>
            <a:ext cx="2071702" cy="1214446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970550" y="2417032"/>
            <a:ext cx="2286048" cy="13234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易科学在互联网上汇集了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万台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仪器设备和大量研发服务机构、专家资源，已为数百个企业提供服务</a:t>
            </a:r>
            <a:endParaRPr lang="zh-CN" altLang="en-US" sz="16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3096" y="2276872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搭建科技资源和科学实验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共享</a:t>
            </a:r>
            <a:r>
              <a:rPr lang="zh-CN" altLang="en-US" sz="16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z="1600" b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实现科研仪器资源共享和实验交易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775" y="2631346"/>
            <a:ext cx="1697627" cy="79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下箭头 31"/>
          <p:cNvSpPr/>
          <p:nvPr/>
        </p:nvSpPr>
        <p:spPr bwMode="auto">
          <a:xfrm rot="16200000">
            <a:off x="2827277" y="2929939"/>
            <a:ext cx="714380" cy="2857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3470220" y="2276872"/>
            <a:ext cx="5000660" cy="157163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50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/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（四）“互联网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”金融拓宽融资服务渠道</a:t>
            </a:r>
            <a:endParaRPr lang="zh-CN" altLang="en-US" sz="32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627313" y="6021610"/>
            <a:ext cx="22320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天使汇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1978745"/>
            <a:ext cx="2181225" cy="733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3455988" y="1916832"/>
            <a:ext cx="5580062" cy="12001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帮助近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多个创业项目完成融资。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融资总额近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亿元人民币。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创业者超过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创业项目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33000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认证投资人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名。</a:t>
            </a:r>
          </a:p>
        </p:txBody>
      </p:sp>
      <p:sp>
        <p:nvSpPr>
          <p:cNvPr id="10" name="丁字箭头 9"/>
          <p:cNvSpPr/>
          <p:nvPr/>
        </p:nvSpPr>
        <p:spPr>
          <a:xfrm>
            <a:off x="1403350" y="2820120"/>
            <a:ext cx="1512888" cy="935037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47813" y="3396382"/>
            <a:ext cx="122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成功孵化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59845"/>
            <a:ext cx="1009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01182"/>
            <a:ext cx="647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45707"/>
            <a:ext cx="6477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51920"/>
            <a:ext cx="587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72645"/>
            <a:ext cx="5889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47320"/>
            <a:ext cx="895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708400" y="3251920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滴滴</a:t>
            </a:r>
            <a:endParaRPr lang="en-US" altLang="zh-CN" sz="14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打车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635375" y="411552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爱大厨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971550" y="4601295"/>
            <a:ext cx="93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小猪</a:t>
            </a:r>
            <a:endParaRPr lang="en-US" altLang="zh-CN" sz="14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短租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900113" y="418854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挖财网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635375" y="4691782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融</a:t>
            </a:r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360</a:t>
            </a:r>
            <a:endParaRPr lang="zh-CN" altLang="en-US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827088" y="346782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赶集网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79388" y="3107457"/>
            <a:ext cx="4321175" cy="2032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</p:txBody>
      </p:sp>
      <p:sp>
        <p:nvSpPr>
          <p:cNvPr id="25" name="左箭头 24"/>
          <p:cNvSpPr/>
          <p:nvPr/>
        </p:nvSpPr>
        <p:spPr>
          <a:xfrm>
            <a:off x="4716463" y="3828182"/>
            <a:ext cx="360362" cy="360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3816350" y="5273899"/>
            <a:ext cx="0" cy="1296987"/>
          </a:xfrm>
          <a:prstGeom prst="line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363" y="5815235"/>
            <a:ext cx="10080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融资方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9475" y="5815235"/>
            <a:ext cx="6477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平台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2275" y="5815235"/>
            <a:ext cx="93503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投资方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71775" y="5670773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/>
              <a:t>平台筛选</a:t>
            </a: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4140200" y="5661248"/>
            <a:ext cx="79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/>
              <a:t>投资分层</a:t>
            </a:r>
          </a:p>
        </p:txBody>
      </p:sp>
      <p:sp>
        <p:nvSpPr>
          <p:cNvPr id="32" name="矩形 31"/>
          <p:cNvSpPr/>
          <p:nvPr/>
        </p:nvSpPr>
        <p:spPr>
          <a:xfrm>
            <a:off x="250825" y="5445100"/>
            <a:ext cx="13398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模式特点：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上箭头 32"/>
          <p:cNvSpPr/>
          <p:nvPr/>
        </p:nvSpPr>
        <p:spPr>
          <a:xfrm>
            <a:off x="1979613" y="6318473"/>
            <a:ext cx="288925" cy="217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12160" y="5724618"/>
            <a:ext cx="288032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充分利用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，完善对接机制如：早餐会、一对一创投约谈、预路演等方式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上弧形箭头 36"/>
          <p:cNvSpPr/>
          <p:nvPr/>
        </p:nvSpPr>
        <p:spPr>
          <a:xfrm>
            <a:off x="2484438" y="5373663"/>
            <a:ext cx="2663825" cy="504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上弧形箭头 37"/>
          <p:cNvSpPr/>
          <p:nvPr/>
        </p:nvSpPr>
        <p:spPr>
          <a:xfrm rot="10800000">
            <a:off x="2411413" y="6318473"/>
            <a:ext cx="2665412" cy="504825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9" name="图片 60" descr="众筹运作机制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47095"/>
            <a:ext cx="3530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61"/>
          <p:cNvSpPr>
            <a:spLocks noChangeArrowheads="1"/>
          </p:cNvSpPr>
          <p:nvPr/>
        </p:nvSpPr>
        <p:spPr bwMode="auto">
          <a:xfrm>
            <a:off x="1403350" y="3828182"/>
            <a:ext cx="165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个月成长百倍，</a:t>
            </a:r>
            <a:endParaRPr lang="en-US" altLang="zh-CN" sz="1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估值达到</a:t>
            </a:r>
            <a:r>
              <a:rPr lang="en-US" altLang="zh-CN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</a:p>
        </p:txBody>
      </p:sp>
      <p:sp>
        <p:nvSpPr>
          <p:cNvPr id="41" name="矩形 40"/>
          <p:cNvSpPr/>
          <p:nvPr/>
        </p:nvSpPr>
        <p:spPr>
          <a:xfrm>
            <a:off x="467544" y="1236818"/>
            <a:ext cx="8390166" cy="688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金融推动中小企业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融资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线上化、丰富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，对改善中小微企业融资环境、缓解中小企业融资难问题具有重要推动作用。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524426" y="6484745"/>
            <a:ext cx="2852063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利用互联网平台吸引用户参与</a:t>
            </a:r>
          </a:p>
        </p:txBody>
      </p:sp>
    </p:spTree>
    <p:extLst>
      <p:ext uri="{BB962C8B-B14F-4D97-AF65-F5344CB8AC3E}">
        <p14:creationId xmlns:p14="http://schemas.microsoft.com/office/powerpoint/2010/main" val="16403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9237"/>
            <a:ext cx="8064896" cy="57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/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（五）“互联网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”推动了新的</a:t>
            </a:r>
            <a:r>
              <a:rPr lang="en-US" altLang="zh-CN" sz="32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2O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营销体系</a:t>
            </a:r>
            <a:endParaRPr lang="zh-CN" altLang="en-US" sz="32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7812360" y="6381328"/>
            <a:ext cx="50405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8064388" y="6381328"/>
            <a:ext cx="61206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291822" y="0"/>
            <a:ext cx="8406091" cy="1052736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主要内容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1678773" y="2098824"/>
            <a:ext cx="1578479" cy="476797"/>
            <a:chOff x="1440" y="1392"/>
            <a:chExt cx="624" cy="240"/>
          </a:xfrm>
        </p:grpSpPr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27"/>
          <p:cNvGrpSpPr>
            <a:grpSpLocks/>
          </p:cNvGrpSpPr>
          <p:nvPr/>
        </p:nvGrpSpPr>
        <p:grpSpPr bwMode="auto">
          <a:xfrm>
            <a:off x="1855763" y="4516547"/>
            <a:ext cx="1520211" cy="727742"/>
            <a:chOff x="1392" y="2976"/>
            <a:chExt cx="672" cy="192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1392" y="2976"/>
              <a:ext cx="288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1680" y="3168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3348623" y="5129989"/>
            <a:ext cx="228600" cy="22860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AutoShape 44"/>
          <p:cNvSpPr>
            <a:spLocks noChangeArrowheads="1"/>
          </p:cNvSpPr>
          <p:nvPr/>
        </p:nvSpPr>
        <p:spPr bwMode="gray">
          <a:xfrm>
            <a:off x="3544033" y="1844824"/>
            <a:ext cx="5518387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kern="0" dirty="0" smtClean="0">
                <a:latin typeface="微软雅黑" pitchFamily="34" charset="-122"/>
                <a:ea typeface="微软雅黑" pitchFamily="34" charset="-122"/>
              </a:rPr>
              <a:t>、“互联网</a:t>
            </a:r>
            <a:r>
              <a:rPr lang="en-US" altLang="zh-CN" sz="2800" kern="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 smtClean="0">
                <a:latin typeface="微软雅黑" pitchFamily="34" charset="-122"/>
                <a:ea typeface="微软雅黑" pitchFamily="34" charset="-122"/>
              </a:rPr>
              <a:t>”内涵与发展趋势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70"/>
          <p:cNvGrpSpPr>
            <a:grpSpLocks/>
          </p:cNvGrpSpPr>
          <p:nvPr/>
        </p:nvGrpSpPr>
        <p:grpSpPr bwMode="auto">
          <a:xfrm>
            <a:off x="107950" y="2438400"/>
            <a:ext cx="2143125" cy="2139950"/>
            <a:chOff x="214282" y="2786058"/>
            <a:chExt cx="2071718" cy="1997080"/>
          </a:xfrm>
        </p:grpSpPr>
        <p:sp>
          <p:nvSpPr>
            <p:cNvPr id="58" name="Oval 78"/>
            <p:cNvSpPr>
              <a:spLocks noChangeArrowheads="1"/>
            </p:cNvSpPr>
            <p:nvPr/>
          </p:nvSpPr>
          <p:spPr bwMode="gray">
            <a:xfrm>
              <a:off x="298450" y="2838450"/>
              <a:ext cx="1987550" cy="19446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BE0E3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gray">
            <a:xfrm>
              <a:off x="214282" y="2786058"/>
              <a:ext cx="2071718" cy="1997080"/>
            </a:xfrm>
            <a:prstGeom prst="ellipse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135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80"/>
            <p:cNvSpPr>
              <a:spLocks noChangeArrowheads="1"/>
            </p:cNvSpPr>
            <p:nvPr/>
          </p:nvSpPr>
          <p:spPr bwMode="gray">
            <a:xfrm>
              <a:off x="427323" y="2965706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rgbClr val="BBE0E3"/>
                </a:gs>
                <a:gs pos="100000">
                  <a:srgbClr val="65797B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Oval 81"/>
            <p:cNvSpPr>
              <a:spLocks noChangeArrowheads="1"/>
            </p:cNvSpPr>
            <p:nvPr/>
          </p:nvSpPr>
          <p:spPr bwMode="gray">
            <a:xfrm>
              <a:off x="429138" y="2967498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rgbClr val="BBE0E3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512633" y="3048154"/>
              <a:ext cx="1557368" cy="15234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63" name="Group 83"/>
            <p:cNvGrpSpPr>
              <a:grpSpLocks/>
            </p:cNvGrpSpPr>
            <p:nvPr/>
          </p:nvGrpSpPr>
          <p:grpSpPr bwMode="auto">
            <a:xfrm>
              <a:off x="539860" y="3067869"/>
              <a:ext cx="1504730" cy="1471510"/>
              <a:chOff x="4162" y="1706"/>
              <a:chExt cx="1251" cy="1252"/>
            </a:xfrm>
          </p:grpSpPr>
          <p:sp>
            <p:nvSpPr>
              <p:cNvPr id="64" name="Oval 84"/>
              <p:cNvSpPr>
                <a:spLocks noChangeArrowheads="1"/>
              </p:cNvSpPr>
              <p:nvPr/>
            </p:nvSpPr>
            <p:spPr bwMode="gray">
              <a:xfrm>
                <a:off x="4162" y="1706"/>
                <a:ext cx="1251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5" name="Oval 8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86"/>
              <p:cNvSpPr>
                <a:spLocks noChangeArrowheads="1"/>
              </p:cNvSpPr>
              <p:nvPr/>
            </p:nvSpPr>
            <p:spPr bwMode="gray">
              <a:xfrm>
                <a:off x="4191" y="1725"/>
                <a:ext cx="1161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8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" name="Text Box 88"/>
          <p:cNvSpPr txBox="1">
            <a:spLocks noChangeArrowheads="1"/>
          </p:cNvSpPr>
          <p:nvPr/>
        </p:nvSpPr>
        <p:spPr bwMode="gray">
          <a:xfrm>
            <a:off x="265113" y="3027363"/>
            <a:ext cx="1785937" cy="83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276" tIns="46638" rIns="93276" bIns="46638"/>
          <a:lstStyle/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主要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3324938" y="198452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AutoShape 44"/>
          <p:cNvSpPr>
            <a:spLocks noChangeArrowheads="1"/>
          </p:cNvSpPr>
          <p:nvPr/>
        </p:nvSpPr>
        <p:spPr bwMode="gray">
          <a:xfrm>
            <a:off x="3553538" y="3152533"/>
            <a:ext cx="5192018" cy="1212571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二、“互联网</a:t>
            </a:r>
            <a:r>
              <a:rPr lang="en-US" altLang="zh-CN" sz="2800" kern="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”下中小企业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公共服务变化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375974" y="3477635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AutoShape 44"/>
          <p:cNvSpPr>
            <a:spLocks noChangeArrowheads="1"/>
          </p:cNvSpPr>
          <p:nvPr/>
        </p:nvSpPr>
        <p:spPr bwMode="gray">
          <a:xfrm>
            <a:off x="3481464" y="4899361"/>
            <a:ext cx="5580956" cy="1224257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三、“互联网</a:t>
            </a:r>
            <a:r>
              <a:rPr lang="en-US" altLang="zh-CN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+”</a:t>
            </a: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下对中小企业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公共服务开展的思考</a:t>
            </a:r>
          </a:p>
        </p:txBody>
      </p:sp>
      <p:grpSp>
        <p:nvGrpSpPr>
          <p:cNvPr id="75" name="Group 24"/>
          <p:cNvGrpSpPr>
            <a:grpSpLocks/>
          </p:cNvGrpSpPr>
          <p:nvPr/>
        </p:nvGrpSpPr>
        <p:grpSpPr bwMode="auto">
          <a:xfrm>
            <a:off x="2267745" y="3598455"/>
            <a:ext cx="1008112" cy="173611"/>
            <a:chOff x="1440" y="1392"/>
            <a:chExt cx="624" cy="240"/>
          </a:xfrm>
        </p:grpSpPr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9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（一）变革服务的思维方式</a:t>
            </a:r>
            <a:endParaRPr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313" y="1193800"/>
            <a:ext cx="8715375" cy="503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36000" bIns="36000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将极致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体验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、口碑营销等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互联网思维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引入中小企业公共服务中</a:t>
            </a:r>
            <a:endParaRPr lang="zh-CN" altLang="en-US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3"/>
          <p:cNvCxnSpPr>
            <a:cxnSpLocks noChangeShapeType="1"/>
          </p:cNvCxnSpPr>
          <p:nvPr/>
        </p:nvCxnSpPr>
        <p:spPr bwMode="auto">
          <a:xfrm>
            <a:off x="105667" y="4272205"/>
            <a:ext cx="87868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rot="5400000">
            <a:off x="2367553" y="4257123"/>
            <a:ext cx="4000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6"/>
          <p:cNvSpPr/>
          <p:nvPr/>
        </p:nvSpPr>
        <p:spPr>
          <a:xfrm>
            <a:off x="5551993" y="4418635"/>
            <a:ext cx="2286000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注重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特色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化产品开发</a:t>
            </a:r>
            <a:endParaRPr lang="zh-CN" altLang="en-US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1198" y="1844824"/>
            <a:ext cx="2286000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注重产品体验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768475" y="2301462"/>
            <a:ext cx="3138898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极致用户体验的产品或服务</a:t>
            </a:r>
          </a:p>
        </p:txBody>
      </p:sp>
      <p:sp>
        <p:nvSpPr>
          <p:cNvPr id="17" name="矩形 16"/>
          <p:cNvSpPr/>
          <p:nvPr/>
        </p:nvSpPr>
        <p:spPr>
          <a:xfrm>
            <a:off x="5344031" y="1844824"/>
            <a:ext cx="228600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注重口碑营销</a:t>
            </a:r>
            <a:endParaRPr lang="zh-CN" altLang="en-US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71" y="3175598"/>
            <a:ext cx="849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33"/>
          <p:cNvSpPr>
            <a:spLocks noChangeArrowheads="1"/>
          </p:cNvSpPr>
          <p:nvPr/>
        </p:nvSpPr>
        <p:spPr bwMode="auto">
          <a:xfrm>
            <a:off x="7280787" y="2521522"/>
            <a:ext cx="1666322" cy="32316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rgbClr val="C00000"/>
              </a:buClr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口碑化经营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97573" y="4474424"/>
            <a:ext cx="2286000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注重用户参与</a:t>
            </a:r>
            <a:endParaRPr lang="zh-CN" altLang="en-US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55"/>
          <p:cNvSpPr txBox="1"/>
          <p:nvPr/>
        </p:nvSpPr>
        <p:spPr>
          <a:xfrm>
            <a:off x="134289" y="5031167"/>
            <a:ext cx="226945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参与、实时互动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个性需求、定制开发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快速试错、迭代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4" name="Picture 6" descr="C:\Users\张琳\AppData\Roaming\Tencent\Users\284891775\QQ\WinTemp\RichOle\Z9_3L2FPS%2_PIYN{PBP%C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1" y="2803694"/>
            <a:ext cx="1952904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18"/>
          <p:cNvSpPr>
            <a:spLocks noChangeArrowheads="1"/>
          </p:cNvSpPr>
          <p:nvPr/>
        </p:nvSpPr>
        <p:spPr bwMode="auto">
          <a:xfrm>
            <a:off x="152999" y="3448257"/>
            <a:ext cx="2062097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享受免费三维展厅及企业手机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制作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5" name="Picture 7" descr="C:\Users\张琳\AppData\Roaming\Tencent\Users\284891775\QQ\WinTemp\RichOle\JHV2N9~93MYYP`_4HG%89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2" y="2683105"/>
            <a:ext cx="1490292" cy="8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 18"/>
          <p:cNvSpPr>
            <a:spLocks noChangeArrowheads="1"/>
          </p:cNvSpPr>
          <p:nvPr/>
        </p:nvSpPr>
        <p:spPr bwMode="auto">
          <a:xfrm>
            <a:off x="2291749" y="3600657"/>
            <a:ext cx="2062097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联网窗口的地图展示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18"/>
          <p:cNvSpPr>
            <a:spLocks noChangeArrowheads="1"/>
          </p:cNvSpPr>
          <p:nvPr/>
        </p:nvSpPr>
        <p:spPr bwMode="auto">
          <a:xfrm>
            <a:off x="5117477" y="4844312"/>
            <a:ext cx="3600400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做好、做精一款或几款特色化产品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6" name="Picture 8" descr="C:\Users\张琳\AppData\Roaming\Tencent\Users\284891775\QQ\WinTemp\RichOle\4N_AJH)V%AYH16`5{4($WG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37" y="5074679"/>
            <a:ext cx="1476672" cy="10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 18"/>
          <p:cNvSpPr>
            <a:spLocks noChangeArrowheads="1"/>
          </p:cNvSpPr>
          <p:nvPr/>
        </p:nvSpPr>
        <p:spPr bwMode="auto">
          <a:xfrm>
            <a:off x="2763874" y="6258166"/>
            <a:ext cx="2062097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订单式服务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7" name="Picture 9" descr="C:\Users\张琳\AppData\Roaming\Tencent\Users\284891775\QQ\WinTemp\RichOle\M~ZX{G6XJJ}{8$BD6LHV40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0" y="5862164"/>
            <a:ext cx="642052" cy="9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张琳\AppData\Roaming\Tencent\Users\284891775\QQ\WinTemp\RichOle\8V9TV29W8IWMZY(Y45NJF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75" y="5433539"/>
            <a:ext cx="1695448" cy="8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张琳\AppData\Roaming\Tencent\Users\284891775\QQ\WinTemp\RichOle\RJD8J10I}OQ%%4ISY5KMIH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81" y="5519503"/>
            <a:ext cx="1905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张琳\AppData\Roaming\Tencent\Users\284891775\QQ\WinTemp\RichOle\~(QB72G9Q7L0VTF)5X)TJ4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0" y="5953185"/>
            <a:ext cx="1541923" cy="8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张琳\AppData\Roaming\Tencent\Users\284891775\QQ\WinTemp\RichOle\R]UG)@)XD_Q88CYMROY)8T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269"/>
            <a:ext cx="2197824" cy="12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矩形 18"/>
          <p:cNvSpPr>
            <a:spLocks noChangeArrowheads="1"/>
          </p:cNvSpPr>
          <p:nvPr/>
        </p:nvSpPr>
        <p:spPr bwMode="auto">
          <a:xfrm>
            <a:off x="4666480" y="2453862"/>
            <a:ext cx="210334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做好服务质量把控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27382" y="3280057"/>
            <a:ext cx="100540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社团经济</a:t>
            </a:r>
            <a:endParaRPr lang="en-US" altLang="zh-CN" sz="16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口碑经济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（二）</a:t>
            </a:r>
            <a:r>
              <a:rPr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加强</a:t>
            </a:r>
            <a:r>
              <a:rPr lang="zh-CN" altLang="en-US" sz="32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服务能力提升</a:t>
            </a:r>
            <a:endParaRPr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3" name="Pentagon 16"/>
          <p:cNvSpPr/>
          <p:nvPr/>
        </p:nvSpPr>
        <p:spPr bwMode="auto">
          <a:xfrm>
            <a:off x="285750" y="1285875"/>
            <a:ext cx="4143375" cy="714375"/>
          </a:xfrm>
          <a:prstGeom prst="homePlat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提高服务产品供给能力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187786"/>
            <a:ext cx="3786188" cy="300082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通过线上服务资源与服务信息共享增加公共服务供给内容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公益性线上服务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扩大服务辐射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范围，逐步扩大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服务品牌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效力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Pentagon 22"/>
          <p:cNvSpPr/>
          <p:nvPr/>
        </p:nvSpPr>
        <p:spPr bwMode="auto">
          <a:xfrm rot="10800000">
            <a:off x="4714875" y="1285875"/>
            <a:ext cx="4214813" cy="71437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220071" y="1409700"/>
            <a:ext cx="3781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加强服务资源集聚能力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1756" y="2187786"/>
            <a:ext cx="3857625" cy="30008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推动区域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库、专家库、服务机构库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等资源共享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提高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资源辐射范围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：向县域拓展服务节点与子平台、拓展与平台上下游企业或服务机构合作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加强服务体系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内部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合作与共享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Pentagon 26"/>
          <p:cNvSpPr/>
          <p:nvPr/>
        </p:nvSpPr>
        <p:spPr bwMode="auto">
          <a:xfrm rot="16200000">
            <a:off x="2893220" y="3107531"/>
            <a:ext cx="3357562" cy="71437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319627" y="2143126"/>
            <a:ext cx="55399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拓展市场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开拓能力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3" y="5509681"/>
            <a:ext cx="878681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利用移动社交、新媒体等新渠道加强宣传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通过服务活动，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加强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服务体系品牌化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塑造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Straight Connector 37"/>
          <p:cNvCxnSpPr/>
          <p:nvPr/>
        </p:nvCxnSpPr>
        <p:spPr bwMode="auto">
          <a:xfrm>
            <a:off x="0" y="5286375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 bwMode="auto">
          <a:xfrm>
            <a:off x="634653" y="3107528"/>
            <a:ext cx="1285884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线上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培训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56285" y="4237603"/>
            <a:ext cx="1285884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政策解读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187793" y="3107528"/>
            <a:ext cx="1285884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电子政务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357437" y="4221089"/>
            <a:ext cx="1285884" cy="922412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跨区域、线上线下同步活动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62292" y="4682296"/>
            <a:ext cx="1673869" cy="41516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线上服务体验</a:t>
            </a:r>
          </a:p>
        </p:txBody>
      </p:sp>
      <p:pic>
        <p:nvPicPr>
          <p:cNvPr id="3073" name="Picture 1" descr="C:\Users\张琳\AppData\Roaming\Tencent\Users\284891775\QQ\WinTemp\RichOle\0XE2JW4AI~T{PRXVGSW(ZM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80" y="4005064"/>
            <a:ext cx="1218364" cy="10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04" y="5553163"/>
            <a:ext cx="3691028" cy="87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 bwMode="auto">
          <a:xfrm>
            <a:off x="142844" y="1196752"/>
            <a:ext cx="8858312" cy="982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6876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线上线下相结合，充分运用云计算、大数据、移动互联网、物联网等新技术创新中小企业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公共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服务方式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 rot="5400000">
            <a:off x="2714612" y="4623760"/>
            <a:ext cx="3714776" cy="1588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46305" y="234868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20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方式与时俱进</a:t>
            </a:r>
            <a:endParaRPr lang="zh-CN" altLang="en-US" sz="2000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473" y="234532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服务活动开拓创新</a:t>
            </a:r>
            <a:endParaRPr lang="zh-CN" altLang="en-US" sz="2000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384959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利用微信订阅号、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、微博、手机报等方式推送中小企业公共服务已成为重要服务方式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95536" y="4848314"/>
            <a:ext cx="1728192" cy="46291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Verdana" pitchFamily="34" charset="0"/>
              </a:rPr>
              <a:t>微博、微信、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Verdana" pitchFamily="34" charset="0"/>
              </a:rPr>
              <a:t>App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Verdana" pitchFamily="34" charset="0"/>
              </a:rPr>
              <a:t>应用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571472" y="2907384"/>
            <a:ext cx="1285884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线上迁移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62" y="3343188"/>
            <a:ext cx="2321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贵州实现全省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数字证书统一交叉互认、交易数据统一聚集分析、交易信息统一平台发布、监督管理统一远程实施、专家资源统一抽取共享。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072066" y="2907384"/>
            <a:ext cx="1285884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rPr>
              <a:t>主动服务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5" y="5198667"/>
            <a:ext cx="2233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青岛市级中小企业公共服务平台通过为在线为产品点赞的方式，实现了服务成交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4632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笔，成交额达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5502.24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万元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5072066" y="4722579"/>
            <a:ext cx="1528662" cy="357190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创新服务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42844" y="4725144"/>
            <a:ext cx="4357718" cy="1643074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42844" y="2835946"/>
            <a:ext cx="4357718" cy="1643074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643438" y="2835946"/>
            <a:ext cx="4357718" cy="1643074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643438" y="4624554"/>
            <a:ext cx="4357718" cy="1857388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" name="标题 1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（三）创新服务方式</a:t>
            </a:r>
            <a:endParaRPr lang="zh-CN" altLang="en-US" sz="3200" b="1" dirty="0">
              <a:solidFill>
                <a:schemeClr val="tx2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pic>
        <p:nvPicPr>
          <p:cNvPr id="4097" name="Picture 1" descr="C:\Users\张琳\AppData\Roaming\Tencent\Users\284891775\QQ\WinTemp\RichOle\}4}8N90@B{BGELK1`G`5]Z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44" y="3141722"/>
            <a:ext cx="1840018" cy="11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35594" y="3343189"/>
            <a:ext cx="22126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省份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通过订单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式服务、“一企一策”专家会诊、个性化定制服务、服务互动平台等特色化、精准化服务改善服务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体验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C:\Users\张琳\AppData\Roaming\Tencent\Users\284891775\QQ\WinTemp\RichOle\96$E`@C76OK[IE9[V(4UTF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1" y="4848314"/>
            <a:ext cx="86133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张琳\AppData\Roaming\Tencent\Users\284891775\QQ\WinTemp\RichOle\2QPK{6L9$L6V874U]N{4}N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4949596"/>
            <a:ext cx="11906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98673"/>
            <a:ext cx="1612483" cy="179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张琳\AppData\Roaming\Tencent\Users\284891775\QQ\WinTemp\RichOle\)9_CBX2][X$V{1V2FHCH1N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74" y="3293021"/>
            <a:ext cx="182869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E:\Liu\01. 日常工作\20100317-m_院宣传册\院ppt\图片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491" y="1786038"/>
            <a:ext cx="6877435" cy="47246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 Box 2"/>
          <p:cNvSpPr/>
          <p:nvPr/>
        </p:nvSpPr>
        <p:spPr>
          <a:xfrm>
            <a:off x="1980547" y="2827496"/>
            <a:ext cx="4929464" cy="2089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>
              <a:buSzPct val="60000"/>
              <a:buNone/>
            </a:pPr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谢  谢！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 eaLnBrk="1" hangingPunct="1">
              <a:buSzPct val="60000"/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277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291822" y="0"/>
            <a:ext cx="8406091" cy="1052736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主要内容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1678773" y="2098824"/>
            <a:ext cx="1578479" cy="476797"/>
            <a:chOff x="1440" y="1392"/>
            <a:chExt cx="624" cy="240"/>
          </a:xfrm>
        </p:grpSpPr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27"/>
          <p:cNvGrpSpPr>
            <a:grpSpLocks/>
          </p:cNvGrpSpPr>
          <p:nvPr/>
        </p:nvGrpSpPr>
        <p:grpSpPr bwMode="auto">
          <a:xfrm>
            <a:off x="1855763" y="4516547"/>
            <a:ext cx="1520211" cy="727742"/>
            <a:chOff x="1392" y="2976"/>
            <a:chExt cx="672" cy="192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1392" y="2976"/>
              <a:ext cx="288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1680" y="3168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3275856" y="1986591"/>
            <a:ext cx="228600" cy="22860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AutoShape 44"/>
          <p:cNvSpPr>
            <a:spLocks noChangeArrowheads="1"/>
          </p:cNvSpPr>
          <p:nvPr/>
        </p:nvSpPr>
        <p:spPr bwMode="gray">
          <a:xfrm>
            <a:off x="3544033" y="1844824"/>
            <a:ext cx="5518387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、“互联网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”内涵与发展趋势</a:t>
            </a:r>
            <a:endParaRPr lang="en-US" altLang="zh-CN" sz="28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70"/>
          <p:cNvGrpSpPr>
            <a:grpSpLocks/>
          </p:cNvGrpSpPr>
          <p:nvPr/>
        </p:nvGrpSpPr>
        <p:grpSpPr bwMode="auto">
          <a:xfrm>
            <a:off x="107950" y="2438400"/>
            <a:ext cx="2143125" cy="2139950"/>
            <a:chOff x="214282" y="2786058"/>
            <a:chExt cx="2071718" cy="1997080"/>
          </a:xfrm>
        </p:grpSpPr>
        <p:sp>
          <p:nvSpPr>
            <p:cNvPr id="58" name="Oval 78"/>
            <p:cNvSpPr>
              <a:spLocks noChangeArrowheads="1"/>
            </p:cNvSpPr>
            <p:nvPr/>
          </p:nvSpPr>
          <p:spPr bwMode="gray">
            <a:xfrm>
              <a:off x="298450" y="2838450"/>
              <a:ext cx="1987550" cy="19446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BE0E3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gray">
            <a:xfrm>
              <a:off x="214282" y="2786058"/>
              <a:ext cx="2071718" cy="1997080"/>
            </a:xfrm>
            <a:prstGeom prst="ellipse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135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80"/>
            <p:cNvSpPr>
              <a:spLocks noChangeArrowheads="1"/>
            </p:cNvSpPr>
            <p:nvPr/>
          </p:nvSpPr>
          <p:spPr bwMode="gray">
            <a:xfrm>
              <a:off x="427323" y="2965706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rgbClr val="BBE0E3"/>
                </a:gs>
                <a:gs pos="100000">
                  <a:srgbClr val="65797B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Oval 81"/>
            <p:cNvSpPr>
              <a:spLocks noChangeArrowheads="1"/>
            </p:cNvSpPr>
            <p:nvPr/>
          </p:nvSpPr>
          <p:spPr bwMode="gray">
            <a:xfrm>
              <a:off x="429138" y="2967498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rgbClr val="BBE0E3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512633" y="3048154"/>
              <a:ext cx="1557368" cy="15234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63" name="Group 83"/>
            <p:cNvGrpSpPr>
              <a:grpSpLocks/>
            </p:cNvGrpSpPr>
            <p:nvPr/>
          </p:nvGrpSpPr>
          <p:grpSpPr bwMode="auto">
            <a:xfrm>
              <a:off x="539860" y="3067869"/>
              <a:ext cx="1504730" cy="1471510"/>
              <a:chOff x="4162" y="1706"/>
              <a:chExt cx="1251" cy="1252"/>
            </a:xfrm>
          </p:grpSpPr>
          <p:sp>
            <p:nvSpPr>
              <p:cNvPr id="64" name="Oval 84"/>
              <p:cNvSpPr>
                <a:spLocks noChangeArrowheads="1"/>
              </p:cNvSpPr>
              <p:nvPr/>
            </p:nvSpPr>
            <p:spPr bwMode="gray">
              <a:xfrm>
                <a:off x="4162" y="1706"/>
                <a:ext cx="1251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5" name="Oval 8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86"/>
              <p:cNvSpPr>
                <a:spLocks noChangeArrowheads="1"/>
              </p:cNvSpPr>
              <p:nvPr/>
            </p:nvSpPr>
            <p:spPr bwMode="gray">
              <a:xfrm>
                <a:off x="4191" y="1725"/>
                <a:ext cx="1161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8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" name="Text Box 88"/>
          <p:cNvSpPr txBox="1">
            <a:spLocks noChangeArrowheads="1"/>
          </p:cNvSpPr>
          <p:nvPr/>
        </p:nvSpPr>
        <p:spPr bwMode="gray">
          <a:xfrm>
            <a:off x="265113" y="3027363"/>
            <a:ext cx="1785937" cy="83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276" tIns="46638" rIns="93276" bIns="46638"/>
          <a:lstStyle/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主要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3315433" y="348279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AutoShape 44"/>
          <p:cNvSpPr>
            <a:spLocks noChangeArrowheads="1"/>
          </p:cNvSpPr>
          <p:nvPr/>
        </p:nvSpPr>
        <p:spPr bwMode="gray">
          <a:xfrm>
            <a:off x="3553538" y="3152533"/>
            <a:ext cx="5192018" cy="1212571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二、“互联网</a:t>
            </a:r>
            <a:r>
              <a:rPr lang="en-US" altLang="zh-CN" sz="2800" kern="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”下中小企业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公共服务变化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367164" y="5129989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AutoShape 44"/>
          <p:cNvSpPr>
            <a:spLocks noChangeArrowheads="1"/>
          </p:cNvSpPr>
          <p:nvPr/>
        </p:nvSpPr>
        <p:spPr bwMode="gray">
          <a:xfrm>
            <a:off x="3481464" y="4899361"/>
            <a:ext cx="5580956" cy="1224257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三、“互联网</a:t>
            </a:r>
            <a:r>
              <a:rPr lang="en-US" altLang="zh-CN" sz="2800" kern="0" dirty="0">
                <a:latin typeface="微软雅黑" pitchFamily="34" charset="-122"/>
                <a:ea typeface="微软雅黑" pitchFamily="34" charset="-122"/>
              </a:rPr>
              <a:t>+”</a:t>
            </a: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下对中小企业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公共服务开展的思考</a:t>
            </a:r>
          </a:p>
        </p:txBody>
      </p:sp>
      <p:grpSp>
        <p:nvGrpSpPr>
          <p:cNvPr id="75" name="Group 24"/>
          <p:cNvGrpSpPr>
            <a:grpSpLocks/>
          </p:cNvGrpSpPr>
          <p:nvPr/>
        </p:nvGrpSpPr>
        <p:grpSpPr bwMode="auto">
          <a:xfrm>
            <a:off x="2267745" y="3598455"/>
            <a:ext cx="1008112" cy="173611"/>
            <a:chOff x="1440" y="1392"/>
            <a:chExt cx="624" cy="240"/>
          </a:xfrm>
        </p:grpSpPr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6" descr="C:\Users\lenovo\Desktop\2015030617000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5" y="2098675"/>
            <a:ext cx="936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19" y="1971675"/>
            <a:ext cx="100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矩形 6"/>
          <p:cNvSpPr>
            <a:spLocks noChangeArrowheads="1"/>
          </p:cNvSpPr>
          <p:nvPr/>
        </p:nvSpPr>
        <p:spPr bwMode="auto">
          <a:xfrm>
            <a:off x="2232025" y="3862388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2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2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大势所趋</a:t>
            </a:r>
            <a:endParaRPr lang="en-US" altLang="zh-CN" sz="22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037" name="组合 10"/>
          <p:cNvGrpSpPr>
            <a:grpSpLocks/>
          </p:cNvGrpSpPr>
          <p:nvPr/>
        </p:nvGrpSpPr>
        <p:grpSpPr bwMode="auto">
          <a:xfrm>
            <a:off x="142875" y="4333875"/>
            <a:ext cx="1325563" cy="1282700"/>
            <a:chOff x="3131900" y="3370385"/>
            <a:chExt cx="1325562" cy="1282700"/>
          </a:xfrm>
        </p:grpSpPr>
        <p:sp>
          <p:nvSpPr>
            <p:cNvPr id="60" name="Donut 14"/>
            <p:cNvSpPr>
              <a:spLocks/>
            </p:cNvSpPr>
            <p:nvPr/>
          </p:nvSpPr>
          <p:spPr bwMode="auto">
            <a:xfrm flipV="1">
              <a:off x="3131900" y="3370385"/>
              <a:ext cx="1325562" cy="1282700"/>
            </a:xfrm>
            <a:custGeom>
              <a:avLst/>
              <a:gdLst>
                <a:gd name="T0" fmla="*/ 104450 w 713232"/>
                <a:gd name="T1" fmla="*/ 104450 h 713232"/>
                <a:gd name="T2" fmla="*/ 608782 w 713232"/>
                <a:gd name="T3" fmla="*/ 608782 h 713232"/>
              </a:gdLst>
              <a:ahLst/>
              <a:cxnLst>
                <a:cxn ang="0">
                  <a:pos x="0" y="356616"/>
                </a:cxn>
                <a:cxn ang="0">
                  <a:pos x="-1" y="356615"/>
                </a:cxn>
                <a:cxn ang="0">
                  <a:pos x="356616" y="0"/>
                </a:cxn>
                <a:cxn ang="0">
                  <a:pos x="356616" y="0"/>
                </a:cxn>
                <a:cxn ang="0">
                  <a:pos x="356617" y="-1"/>
                </a:cxn>
                <a:cxn ang="0">
                  <a:pos x="713233" y="356616"/>
                </a:cxn>
                <a:cxn ang="0">
                  <a:pos x="713232" y="356616"/>
                </a:cxn>
                <a:cxn ang="0">
                  <a:pos x="713233" y="356617"/>
                </a:cxn>
                <a:cxn ang="0">
                  <a:pos x="356617" y="713232"/>
                </a:cxn>
                <a:cxn ang="0">
                  <a:pos x="0" y="356616"/>
                </a:cxn>
                <a:cxn ang="0">
                  <a:pos x="85467" y="356616"/>
                </a:cxn>
                <a:cxn ang="0">
                  <a:pos x="85466" y="356615"/>
                </a:cxn>
                <a:cxn ang="0">
                  <a:pos x="356615" y="627765"/>
                </a:cxn>
                <a:cxn ang="0">
                  <a:pos x="356616" y="627764"/>
                </a:cxn>
                <a:cxn ang="0">
                  <a:pos x="627765" y="356616"/>
                </a:cxn>
                <a:cxn ang="0">
                  <a:pos x="356616" y="85467"/>
                </a:cxn>
                <a:cxn ang="0">
                  <a:pos x="356616" y="85466"/>
                </a:cxn>
                <a:cxn ang="0">
                  <a:pos x="85466" y="356615"/>
                </a:cxn>
              </a:cxnLst>
              <a:rect l="T0" t="T1" r="T2" b="T3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2999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092" name="矩形 155"/>
            <p:cNvSpPr>
              <a:spLocks noChangeArrowheads="1"/>
            </p:cNvSpPr>
            <p:nvPr/>
          </p:nvSpPr>
          <p:spPr bwMode="auto">
            <a:xfrm>
              <a:off x="3408550" y="3789025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形势</a:t>
              </a:r>
            </a:p>
          </p:txBody>
        </p:sp>
      </p:grp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6199188" y="3862388"/>
            <a:ext cx="162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000" b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发展所需</a:t>
            </a:r>
            <a:endParaRPr lang="zh-CN" altLang="en-US" sz="2000" b="1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424363"/>
            <a:ext cx="855663" cy="7620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图片 54" descr="u=4288187462,1968387762&amp;fm=90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392613"/>
            <a:ext cx="920750" cy="7937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414838"/>
            <a:ext cx="882650" cy="77152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矩形 69"/>
          <p:cNvSpPr>
            <a:spLocks noChangeArrowheads="1"/>
          </p:cNvSpPr>
          <p:nvPr/>
        </p:nvSpPr>
        <p:spPr bwMode="auto">
          <a:xfrm>
            <a:off x="1598613" y="5257800"/>
            <a:ext cx="122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先进制造</a:t>
            </a:r>
            <a:endParaRPr lang="en-US" altLang="zh-CN" sz="16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战略</a:t>
            </a:r>
          </a:p>
        </p:txBody>
      </p:sp>
      <p:sp>
        <p:nvSpPr>
          <p:cNvPr id="44043" name="矩形 70"/>
          <p:cNvSpPr>
            <a:spLocks noChangeArrowheads="1"/>
          </p:cNvSpPr>
          <p:nvPr/>
        </p:nvSpPr>
        <p:spPr bwMode="auto">
          <a:xfrm>
            <a:off x="2627313" y="5349875"/>
            <a:ext cx="11160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工业</a:t>
            </a:r>
            <a:r>
              <a:rPr lang="en-US" altLang="zh-CN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4.0</a:t>
            </a:r>
            <a:endParaRPr lang="zh-CN" altLang="en-US" sz="260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4044" name="矩形 71"/>
          <p:cNvSpPr>
            <a:spLocks noChangeArrowheads="1"/>
          </p:cNvSpPr>
          <p:nvPr/>
        </p:nvSpPr>
        <p:spPr bwMode="auto">
          <a:xfrm>
            <a:off x="3492500" y="5349875"/>
            <a:ext cx="1474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新工业法国</a:t>
            </a:r>
          </a:p>
        </p:txBody>
      </p:sp>
      <p:sp>
        <p:nvSpPr>
          <p:cNvPr id="44045" name="矩形 67"/>
          <p:cNvSpPr>
            <a:spLocks noChangeArrowheads="1"/>
          </p:cNvSpPr>
          <p:nvPr/>
        </p:nvSpPr>
        <p:spPr bwMode="auto">
          <a:xfrm>
            <a:off x="1652588" y="5824538"/>
            <a:ext cx="3243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发达国家以信息通信技术再造制造业，抢占战略制高点和主导权</a:t>
            </a:r>
            <a:endParaRPr lang="zh-CN" altLang="en-US" sz="16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59"/>
          <p:cNvSpPr>
            <a:spLocks noChangeArrowheads="1"/>
          </p:cNvSpPr>
          <p:nvPr/>
        </p:nvSpPr>
        <p:spPr bwMode="auto">
          <a:xfrm>
            <a:off x="5292725" y="4325938"/>
            <a:ext cx="1008063" cy="6016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buFont typeface="Arial" charset="0"/>
              <a:buNone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增速</a:t>
            </a:r>
            <a:endParaRPr lang="en-US" altLang="zh-CN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新常态</a:t>
            </a:r>
          </a:p>
        </p:txBody>
      </p:sp>
      <p:grpSp>
        <p:nvGrpSpPr>
          <p:cNvPr id="44047" name="组合 61"/>
          <p:cNvGrpSpPr>
            <a:grpSpLocks/>
          </p:cNvGrpSpPr>
          <p:nvPr/>
        </p:nvGrpSpPr>
        <p:grpSpPr bwMode="auto">
          <a:xfrm>
            <a:off x="5292725" y="4995863"/>
            <a:ext cx="1008063" cy="620712"/>
            <a:chOff x="0" y="0"/>
            <a:chExt cx="1131526" cy="678915"/>
          </a:xfrm>
        </p:grpSpPr>
        <p:sp>
          <p:nvSpPr>
            <p:cNvPr id="73" name="矩形 62"/>
            <p:cNvSpPr>
              <a:spLocks noChangeArrowheads="1"/>
            </p:cNvSpPr>
            <p:nvPr/>
          </p:nvSpPr>
          <p:spPr bwMode="auto">
            <a:xfrm>
              <a:off x="0" y="0"/>
              <a:ext cx="1131526" cy="678915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 sz="1600">
                <a:solidFill>
                  <a:srgbClr val="000000"/>
                </a:solidFill>
                <a:latin typeface="+mn-lt"/>
                <a:ea typeface="+mn-ea"/>
                <a:sym typeface="Arial" charset="0"/>
              </a:endParaRPr>
            </a:p>
          </p:txBody>
        </p:sp>
        <p:sp>
          <p:nvSpPr>
            <p:cNvPr id="74" name="矩形 63"/>
            <p:cNvSpPr>
              <a:spLocks noChangeArrowheads="1"/>
            </p:cNvSpPr>
            <p:nvPr/>
          </p:nvSpPr>
          <p:spPr bwMode="auto">
            <a:xfrm>
              <a:off x="0" y="0"/>
              <a:ext cx="1131526" cy="67891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 lIns="68580" tIns="68580" rIns="68580" bIns="6858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结构调整新常态</a:t>
              </a:r>
            </a:p>
          </p:txBody>
        </p:sp>
      </p:grpSp>
      <p:grpSp>
        <p:nvGrpSpPr>
          <p:cNvPr id="44048" name="组合 64"/>
          <p:cNvGrpSpPr>
            <a:grpSpLocks/>
          </p:cNvGrpSpPr>
          <p:nvPr/>
        </p:nvGrpSpPr>
        <p:grpSpPr bwMode="auto">
          <a:xfrm>
            <a:off x="5292725" y="5729288"/>
            <a:ext cx="1008063" cy="612775"/>
            <a:chOff x="0" y="-1"/>
            <a:chExt cx="1131526" cy="683367"/>
          </a:xfrm>
        </p:grpSpPr>
        <p:sp>
          <p:nvSpPr>
            <p:cNvPr id="76" name="矩形 65"/>
            <p:cNvSpPr>
              <a:spLocks noChangeArrowheads="1"/>
            </p:cNvSpPr>
            <p:nvPr/>
          </p:nvSpPr>
          <p:spPr bwMode="auto">
            <a:xfrm>
              <a:off x="0" y="-1"/>
              <a:ext cx="1131526" cy="678055"/>
            </a:xfrm>
            <a:prstGeom prst="rect">
              <a:avLst/>
            </a:prstGeom>
            <a:solidFill>
              <a:srgbClr val="F79646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 sz="1600">
                <a:solidFill>
                  <a:srgbClr val="000000"/>
                </a:solidFill>
                <a:latin typeface="+mn-lt"/>
                <a:ea typeface="+mn-ea"/>
                <a:sym typeface="Arial" charset="0"/>
              </a:endParaRPr>
            </a:p>
          </p:txBody>
        </p:sp>
        <p:sp>
          <p:nvSpPr>
            <p:cNvPr id="77" name="矩形 66"/>
            <p:cNvSpPr>
              <a:spLocks noChangeArrowheads="1"/>
            </p:cNvSpPr>
            <p:nvPr/>
          </p:nvSpPr>
          <p:spPr bwMode="auto">
            <a:xfrm>
              <a:off x="0" y="-1"/>
              <a:ext cx="1131526" cy="68336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algn="ctr" rotWithShape="0">
                <a:srgbClr val="000000">
                  <a:alpha val="34000"/>
                </a:srgbClr>
              </a:outerShdw>
            </a:effectLst>
          </p:spPr>
          <p:txBody>
            <a:bodyPr lIns="68580" tIns="68580" rIns="68580" bIns="6858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宏观政策新常态</a:t>
              </a:r>
            </a:p>
          </p:txBody>
        </p:sp>
      </p:grpSp>
      <p:sp>
        <p:nvSpPr>
          <p:cNvPr id="44049" name="矩形 34"/>
          <p:cNvSpPr>
            <a:spLocks noChangeArrowheads="1"/>
          </p:cNvSpPr>
          <p:nvPr/>
        </p:nvSpPr>
        <p:spPr bwMode="auto">
          <a:xfrm>
            <a:off x="1497013" y="3817938"/>
            <a:ext cx="3384550" cy="26638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050" name="矩形 35"/>
          <p:cNvSpPr>
            <a:spLocks noChangeArrowheads="1"/>
          </p:cNvSpPr>
          <p:nvPr/>
        </p:nvSpPr>
        <p:spPr bwMode="auto">
          <a:xfrm>
            <a:off x="5148263" y="3817938"/>
            <a:ext cx="3744912" cy="26638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46" name="燕尾形 45"/>
          <p:cNvSpPr/>
          <p:nvPr/>
        </p:nvSpPr>
        <p:spPr bwMode="auto">
          <a:xfrm>
            <a:off x="6300788" y="4321175"/>
            <a:ext cx="1366837" cy="612775"/>
          </a:xfrm>
          <a:prstGeom prst="chevron">
            <a:avLst>
              <a:gd name="adj" fmla="val 3086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52" name="矩形 71"/>
          <p:cNvSpPr>
            <a:spLocks noChangeArrowheads="1"/>
          </p:cNvSpPr>
          <p:nvPr/>
        </p:nvSpPr>
        <p:spPr bwMode="auto">
          <a:xfrm>
            <a:off x="6443663" y="4465638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高速增长</a:t>
            </a:r>
          </a:p>
        </p:txBody>
      </p:sp>
      <p:sp>
        <p:nvSpPr>
          <p:cNvPr id="48" name="燕尾形 47"/>
          <p:cNvSpPr/>
          <p:nvPr/>
        </p:nvSpPr>
        <p:spPr bwMode="auto">
          <a:xfrm>
            <a:off x="7524750" y="4321175"/>
            <a:ext cx="1368425" cy="612775"/>
          </a:xfrm>
          <a:prstGeom prst="chevron">
            <a:avLst>
              <a:gd name="adj" fmla="val 30868"/>
            </a:avLst>
          </a:prstGeom>
          <a:solidFill>
            <a:srgbClr val="67BD6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54" name="矩形 71"/>
          <p:cNvSpPr>
            <a:spLocks noChangeArrowheads="1"/>
          </p:cNvSpPr>
          <p:nvPr/>
        </p:nvSpPr>
        <p:spPr bwMode="auto">
          <a:xfrm>
            <a:off x="7596188" y="4465638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中高速增长</a:t>
            </a:r>
          </a:p>
        </p:txBody>
      </p:sp>
      <p:sp>
        <p:nvSpPr>
          <p:cNvPr id="50" name="燕尾形 49"/>
          <p:cNvSpPr/>
          <p:nvPr/>
        </p:nvSpPr>
        <p:spPr bwMode="auto">
          <a:xfrm>
            <a:off x="6300788" y="4995863"/>
            <a:ext cx="1366837" cy="612775"/>
          </a:xfrm>
          <a:prstGeom prst="chevron">
            <a:avLst>
              <a:gd name="adj" fmla="val 3086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56" name="矩形 71"/>
          <p:cNvSpPr>
            <a:spLocks noChangeArrowheads="1"/>
          </p:cNvSpPr>
          <p:nvPr/>
        </p:nvSpPr>
        <p:spPr bwMode="auto">
          <a:xfrm>
            <a:off x="6443663" y="5135563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结构失衡</a:t>
            </a:r>
          </a:p>
        </p:txBody>
      </p:sp>
      <p:sp>
        <p:nvSpPr>
          <p:cNvPr id="52" name="燕尾形 51"/>
          <p:cNvSpPr/>
          <p:nvPr/>
        </p:nvSpPr>
        <p:spPr bwMode="auto">
          <a:xfrm>
            <a:off x="7524750" y="4995863"/>
            <a:ext cx="1368425" cy="612775"/>
          </a:xfrm>
          <a:prstGeom prst="chevron">
            <a:avLst>
              <a:gd name="adj" fmla="val 30868"/>
            </a:avLst>
          </a:prstGeom>
          <a:solidFill>
            <a:srgbClr val="67BD6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58" name="矩形 71"/>
          <p:cNvSpPr>
            <a:spLocks noChangeArrowheads="1"/>
          </p:cNvSpPr>
          <p:nvPr/>
        </p:nvSpPr>
        <p:spPr bwMode="auto">
          <a:xfrm>
            <a:off x="7596188" y="5135563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优化再平衡</a:t>
            </a:r>
          </a:p>
        </p:txBody>
      </p:sp>
      <p:sp>
        <p:nvSpPr>
          <p:cNvPr id="54" name="燕尾形 53"/>
          <p:cNvSpPr/>
          <p:nvPr/>
        </p:nvSpPr>
        <p:spPr bwMode="auto">
          <a:xfrm>
            <a:off x="6300788" y="5753100"/>
            <a:ext cx="1366837" cy="611188"/>
          </a:xfrm>
          <a:prstGeom prst="chevron">
            <a:avLst>
              <a:gd name="adj" fmla="val 3086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60" name="矩形 71"/>
          <p:cNvSpPr>
            <a:spLocks noChangeArrowheads="1"/>
          </p:cNvSpPr>
          <p:nvPr/>
        </p:nvSpPr>
        <p:spPr bwMode="auto">
          <a:xfrm>
            <a:off x="6443663" y="5762625"/>
            <a:ext cx="1081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总量宽松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粗放刺激</a:t>
            </a:r>
          </a:p>
        </p:txBody>
      </p:sp>
      <p:sp>
        <p:nvSpPr>
          <p:cNvPr id="56" name="燕尾形 55"/>
          <p:cNvSpPr/>
          <p:nvPr/>
        </p:nvSpPr>
        <p:spPr bwMode="auto">
          <a:xfrm>
            <a:off x="7524750" y="5753100"/>
            <a:ext cx="1368425" cy="611188"/>
          </a:xfrm>
          <a:prstGeom prst="chevron">
            <a:avLst>
              <a:gd name="adj" fmla="val 30868"/>
            </a:avLst>
          </a:prstGeom>
          <a:solidFill>
            <a:srgbClr val="67BD6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062" name="矩形 71"/>
          <p:cNvSpPr>
            <a:spLocks noChangeArrowheads="1"/>
          </p:cNvSpPr>
          <p:nvPr/>
        </p:nvSpPr>
        <p:spPr bwMode="auto">
          <a:xfrm>
            <a:off x="7667625" y="57626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总量稳定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结构优化</a:t>
            </a:r>
          </a:p>
        </p:txBody>
      </p:sp>
      <p:grpSp>
        <p:nvGrpSpPr>
          <p:cNvPr id="44063" name="组合 10"/>
          <p:cNvGrpSpPr>
            <a:grpSpLocks/>
          </p:cNvGrpSpPr>
          <p:nvPr/>
        </p:nvGrpSpPr>
        <p:grpSpPr bwMode="auto">
          <a:xfrm>
            <a:off x="142875" y="1581150"/>
            <a:ext cx="1325563" cy="1282700"/>
            <a:chOff x="3131900" y="3370385"/>
            <a:chExt cx="1325562" cy="1282700"/>
          </a:xfrm>
        </p:grpSpPr>
        <p:sp>
          <p:nvSpPr>
            <p:cNvPr id="43" name="Donut 14"/>
            <p:cNvSpPr>
              <a:spLocks/>
            </p:cNvSpPr>
            <p:nvPr/>
          </p:nvSpPr>
          <p:spPr bwMode="auto">
            <a:xfrm flipV="1">
              <a:off x="3131900" y="3370385"/>
              <a:ext cx="1325562" cy="1282700"/>
            </a:xfrm>
            <a:custGeom>
              <a:avLst/>
              <a:gdLst>
                <a:gd name="T0" fmla="*/ 104450 w 713232"/>
                <a:gd name="T1" fmla="*/ 104450 h 713232"/>
                <a:gd name="T2" fmla="*/ 608782 w 713232"/>
                <a:gd name="T3" fmla="*/ 608782 h 713232"/>
              </a:gdLst>
              <a:ahLst/>
              <a:cxnLst>
                <a:cxn ang="0">
                  <a:pos x="0" y="356616"/>
                </a:cxn>
                <a:cxn ang="0">
                  <a:pos x="-1" y="356615"/>
                </a:cxn>
                <a:cxn ang="0">
                  <a:pos x="356616" y="0"/>
                </a:cxn>
                <a:cxn ang="0">
                  <a:pos x="356616" y="0"/>
                </a:cxn>
                <a:cxn ang="0">
                  <a:pos x="356617" y="-1"/>
                </a:cxn>
                <a:cxn ang="0">
                  <a:pos x="713233" y="356616"/>
                </a:cxn>
                <a:cxn ang="0">
                  <a:pos x="713232" y="356616"/>
                </a:cxn>
                <a:cxn ang="0">
                  <a:pos x="713233" y="356617"/>
                </a:cxn>
                <a:cxn ang="0">
                  <a:pos x="356617" y="713232"/>
                </a:cxn>
                <a:cxn ang="0">
                  <a:pos x="0" y="356616"/>
                </a:cxn>
                <a:cxn ang="0">
                  <a:pos x="85467" y="356616"/>
                </a:cxn>
                <a:cxn ang="0">
                  <a:pos x="85466" y="356615"/>
                </a:cxn>
                <a:cxn ang="0">
                  <a:pos x="356615" y="627765"/>
                </a:cxn>
                <a:cxn ang="0">
                  <a:pos x="356616" y="627764"/>
                </a:cxn>
                <a:cxn ang="0">
                  <a:pos x="627765" y="356616"/>
                </a:cxn>
                <a:cxn ang="0">
                  <a:pos x="356616" y="85467"/>
                </a:cxn>
                <a:cxn ang="0">
                  <a:pos x="356616" y="85466"/>
                </a:cxn>
                <a:cxn ang="0">
                  <a:pos x="85466" y="356615"/>
                </a:cxn>
              </a:cxnLst>
              <a:rect l="T0" t="T1" r="T2" b="T3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2999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086" name="矩形 155"/>
            <p:cNvSpPr>
              <a:spLocks noChangeArrowheads="1"/>
            </p:cNvSpPr>
            <p:nvPr/>
          </p:nvSpPr>
          <p:spPr bwMode="auto">
            <a:xfrm>
              <a:off x="3408550" y="3789025"/>
              <a:ext cx="800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提出</a:t>
              </a:r>
            </a:p>
          </p:txBody>
        </p:sp>
      </p:grpSp>
      <p:grpSp>
        <p:nvGrpSpPr>
          <p:cNvPr id="44064" name="组合 50"/>
          <p:cNvGrpSpPr>
            <a:grpSpLocks/>
          </p:cNvGrpSpPr>
          <p:nvPr/>
        </p:nvGrpSpPr>
        <p:grpSpPr bwMode="auto">
          <a:xfrm>
            <a:off x="1668914" y="1074985"/>
            <a:ext cx="7163411" cy="2252416"/>
            <a:chOff x="1583902" y="1267225"/>
            <a:chExt cx="7458532" cy="2253319"/>
          </a:xfrm>
        </p:grpSpPr>
        <p:cxnSp>
          <p:nvCxnSpPr>
            <p:cNvPr id="44072" name="直接箭头连接符 30"/>
            <p:cNvCxnSpPr>
              <a:cxnSpLocks noChangeShapeType="1"/>
            </p:cNvCxnSpPr>
            <p:nvPr/>
          </p:nvCxnSpPr>
          <p:spPr bwMode="auto">
            <a:xfrm>
              <a:off x="2861739" y="1738870"/>
              <a:ext cx="0" cy="107950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73" name="矩形 22"/>
            <p:cNvSpPr>
              <a:spLocks noChangeArrowheads="1"/>
            </p:cNvSpPr>
            <p:nvPr/>
          </p:nvSpPr>
          <p:spPr bwMode="auto">
            <a:xfrm>
              <a:off x="2447256" y="2997324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2014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年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charset="0"/>
              </a:endParaRPr>
            </a:p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12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月</a:t>
              </a:r>
              <a:endParaRPr lang="zh-CN" altLang="en-US" sz="14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4074" name="矩形 24"/>
            <p:cNvSpPr>
              <a:spLocks noChangeArrowheads="1"/>
            </p:cNvSpPr>
            <p:nvPr/>
          </p:nvSpPr>
          <p:spPr bwMode="auto">
            <a:xfrm>
              <a:off x="1583902" y="1319386"/>
              <a:ext cx="2592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中央经济工作会采纳</a:t>
              </a:r>
            </a:p>
          </p:txBody>
        </p:sp>
        <p:sp>
          <p:nvSpPr>
            <p:cNvPr id="44075" name="矩形 27"/>
            <p:cNvSpPr>
              <a:spLocks noChangeArrowheads="1"/>
            </p:cNvSpPr>
            <p:nvPr/>
          </p:nvSpPr>
          <p:spPr bwMode="auto">
            <a:xfrm>
              <a:off x="4325290" y="2981442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2015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年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charset="0"/>
              </a:endParaRPr>
            </a:p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3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月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5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日</a:t>
              </a:r>
              <a:endParaRPr lang="zh-CN" altLang="en-US" sz="14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4076" name="矩形 28"/>
            <p:cNvSpPr>
              <a:spLocks noChangeArrowheads="1"/>
            </p:cNvSpPr>
            <p:nvPr/>
          </p:nvSpPr>
          <p:spPr bwMode="auto">
            <a:xfrm>
              <a:off x="3764669" y="1584612"/>
              <a:ext cx="1908636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政府工作报告提出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行动计划</a:t>
              </a:r>
            </a:p>
          </p:txBody>
        </p:sp>
        <p:cxnSp>
          <p:nvCxnSpPr>
            <p:cNvPr id="44077" name="直接箭头连接符 30"/>
            <p:cNvCxnSpPr>
              <a:cxnSpLocks noChangeShapeType="1"/>
            </p:cNvCxnSpPr>
            <p:nvPr/>
          </p:nvCxnSpPr>
          <p:spPr bwMode="auto">
            <a:xfrm>
              <a:off x="4618160" y="2192401"/>
              <a:ext cx="0" cy="28733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78" name="矩形 30"/>
            <p:cNvSpPr>
              <a:spLocks noChangeArrowheads="1"/>
            </p:cNvSpPr>
            <p:nvPr/>
          </p:nvSpPr>
          <p:spPr bwMode="auto">
            <a:xfrm>
              <a:off x="6099038" y="2981442"/>
              <a:ext cx="861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2015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年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charset="0"/>
              </a:endParaRPr>
            </a:p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6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月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24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日</a:t>
              </a:r>
              <a:endParaRPr lang="zh-CN" altLang="en-US" sz="14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cxnSp>
          <p:nvCxnSpPr>
            <p:cNvPr id="44079" name="直接箭头连接符 30"/>
            <p:cNvCxnSpPr>
              <a:cxnSpLocks noChangeShapeType="1"/>
            </p:cNvCxnSpPr>
            <p:nvPr/>
          </p:nvCxnSpPr>
          <p:spPr bwMode="auto">
            <a:xfrm>
              <a:off x="6598068" y="1773362"/>
              <a:ext cx="0" cy="107950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80" name="矩形 32"/>
            <p:cNvSpPr>
              <a:spLocks noChangeArrowheads="1"/>
            </p:cNvSpPr>
            <p:nvPr/>
          </p:nvSpPr>
          <p:spPr bwMode="auto">
            <a:xfrm>
              <a:off x="5402653" y="1267225"/>
              <a:ext cx="2592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国务院常务会审议</a:t>
              </a:r>
            </a:p>
          </p:txBody>
        </p:sp>
        <p:cxnSp>
          <p:nvCxnSpPr>
            <p:cNvPr id="44081" name="直接箭头连接符 30"/>
            <p:cNvCxnSpPr>
              <a:cxnSpLocks noChangeShapeType="1"/>
            </p:cNvCxnSpPr>
            <p:nvPr/>
          </p:nvCxnSpPr>
          <p:spPr bwMode="auto">
            <a:xfrm>
              <a:off x="8172450" y="2565524"/>
              <a:ext cx="0" cy="287338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82" name="矩形 34"/>
            <p:cNvSpPr>
              <a:spLocks noChangeArrowheads="1"/>
            </p:cNvSpPr>
            <p:nvPr/>
          </p:nvSpPr>
          <p:spPr bwMode="auto">
            <a:xfrm>
              <a:off x="7804946" y="2997324"/>
              <a:ext cx="787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2015</a:t>
              </a:r>
              <a:r>
                <a: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年</a:t>
              </a:r>
              <a:endPara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charset="0"/>
              </a:endParaRPr>
            </a:p>
            <a:p>
              <a:pPr algn="ctr"/>
              <a:r>
                <a:rPr lang="en-US" altLang="zh-CN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7</a:t>
              </a:r>
              <a:r>
                <a: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月</a:t>
              </a:r>
              <a:r>
                <a:rPr lang="en-US" altLang="zh-CN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1</a:t>
              </a:r>
              <a:r>
                <a: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日</a:t>
              </a:r>
              <a:endParaRPr lang="zh-CN" altLang="en-US" sz="140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4083" name="矩形 35"/>
            <p:cNvSpPr>
              <a:spLocks noChangeArrowheads="1"/>
            </p:cNvSpPr>
            <p:nvPr/>
          </p:nvSpPr>
          <p:spPr bwMode="auto">
            <a:xfrm>
              <a:off x="7542890" y="1596298"/>
              <a:ext cx="1289660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正式印发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指导意见</a:t>
              </a:r>
            </a:p>
          </p:txBody>
        </p:sp>
        <p:cxnSp>
          <p:nvCxnSpPr>
            <p:cNvPr id="44084" name="直接箭头连接符 56"/>
            <p:cNvCxnSpPr>
              <a:cxnSpLocks noChangeShapeType="1"/>
            </p:cNvCxnSpPr>
            <p:nvPr/>
          </p:nvCxnSpPr>
          <p:spPr bwMode="auto">
            <a:xfrm>
              <a:off x="1619689" y="2854300"/>
              <a:ext cx="7422745" cy="0"/>
            </a:xfrm>
            <a:prstGeom prst="straightConnector1">
              <a:avLst/>
            </a:prstGeom>
            <a:noFill/>
            <a:ln w="635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406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119313"/>
            <a:ext cx="9064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1258888" y="3311525"/>
            <a:ext cx="7181850" cy="4127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、顺应规律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——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泛在普及、深度融合、变革创新、引领转型的新阶段 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2" name="标题 1"/>
          <p:cNvSpPr txBox="1">
            <a:spLocks/>
          </p:cNvSpPr>
          <p:nvPr/>
        </p:nvSpPr>
        <p:spPr bwMode="auto">
          <a:xfrm>
            <a:off x="-67328" y="-68015"/>
            <a:ext cx="9197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（一）“互联网</a:t>
            </a:r>
            <a:r>
              <a:rPr lang="en-US" altLang="zh-CN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+”</a:t>
            </a:r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提出背景</a:t>
            </a:r>
            <a:endParaRPr lang="zh-CN" altLang="zh-CN" sz="32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99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标题 1"/>
          <p:cNvSpPr txBox="1">
            <a:spLocks noChangeArrowheads="1"/>
          </p:cNvSpPr>
          <p:nvPr/>
        </p:nvSpPr>
        <p:spPr bwMode="auto">
          <a:xfrm>
            <a:off x="0" y="0"/>
            <a:ext cx="9137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1pPr>
            <a:lvl2pPr>
              <a:defRPr sz="32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2pPr>
            <a:lvl3pPr>
              <a:defRPr sz="2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3pPr>
            <a:lvl4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4pPr>
            <a:lvl5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5pPr>
            <a:lvl6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6pPr>
            <a:lvl7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7pPr>
            <a:lvl8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8pPr>
            <a:lvl9pPr>
              <a:defRPr sz="20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  <a:sym typeface="Times New Roman" pitchFamily="18" charset="0"/>
              </a:defRPr>
            </a:lvl9pPr>
          </a:lstStyle>
          <a:p>
            <a:pPr marL="0" lvl="1" eaLnBrk="1" hangingPunct="1">
              <a:buFont typeface="Arial" pitchFamily="34" charset="0"/>
              <a:buNone/>
            </a:pPr>
            <a:r>
              <a:rPr lang="en-US" altLang="zh-CN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4</a:t>
            </a:r>
            <a:r>
              <a:rPr lang="zh-CN" altLang="en-US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、</a:t>
            </a:r>
            <a:r>
              <a:rPr lang="zh-CN" altLang="zh-CN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“互联网</a:t>
            </a:r>
            <a:r>
              <a:rPr lang="en-US" altLang="zh-CN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+</a:t>
            </a:r>
            <a:r>
              <a:rPr lang="zh-CN" altLang="zh-CN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”</a:t>
            </a:r>
            <a:r>
              <a:rPr lang="zh-CN" altLang="en-US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内涵</a:t>
            </a:r>
          </a:p>
        </p:txBody>
      </p:sp>
      <p:sp>
        <p:nvSpPr>
          <p:cNvPr id="150537" name="矩形 5"/>
          <p:cNvSpPr>
            <a:spLocks noChangeArrowheads="1"/>
          </p:cNvSpPr>
          <p:nvPr/>
        </p:nvSpPr>
        <p:spPr bwMode="auto">
          <a:xfrm>
            <a:off x="611560" y="1018729"/>
            <a:ext cx="7888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zh-CN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”就是把互联网的创新成果与经济社会各领域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深度融合</a:t>
            </a:r>
            <a:r>
              <a:rPr lang="zh-CN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，推动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技术进步、效率提升、组织变革</a:t>
            </a:r>
            <a:r>
              <a:rPr lang="zh-CN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，提升实体经济的创新力和生产力，形成更广泛的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以互联网为基础设施和创新要素的</a:t>
            </a:r>
            <a:r>
              <a:rPr lang="zh-CN" altLang="zh-CN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经济社会发展新形态。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-15875" y="-15875"/>
            <a:ext cx="9197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（二）“互联网</a:t>
            </a:r>
            <a:r>
              <a:rPr lang="en-US" altLang="zh-CN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+”</a:t>
            </a:r>
            <a:r>
              <a:rPr lang="zh-CN" altLang="en-US" sz="3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内涵</a:t>
            </a:r>
            <a:endParaRPr lang="zh-CN" altLang="zh-CN" sz="32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6608580" y="5253566"/>
            <a:ext cx="407459" cy="689492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444"/>
              <a:gd name="T17" fmla="*/ 306 w 306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180880" y="5989008"/>
            <a:ext cx="409575" cy="689492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692738" y="5976994"/>
            <a:ext cx="2897717" cy="440694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4298239" y="5253566"/>
            <a:ext cx="2722033" cy="444042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8"/>
              <a:gd name="T16" fmla="*/ 0 h 286"/>
              <a:gd name="T17" fmla="*/ 2048 w 2048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299297" y="5697608"/>
            <a:ext cx="2318809" cy="24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zh-CN" altLang="zh-CN" sz="1400">
              <a:latin typeface="Verdana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691680" y="6434166"/>
            <a:ext cx="2494491" cy="24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zh-CN" altLang="zh-CN" sz="1400">
              <a:latin typeface="Verdana" pitchFamily="34" charset="0"/>
            </a:endParaRPr>
          </a:p>
        </p:txBody>
      </p:sp>
      <p:sp>
        <p:nvSpPr>
          <p:cNvPr id="17" name="矩形 46"/>
          <p:cNvSpPr>
            <a:spLocks noChangeArrowheads="1"/>
          </p:cNvSpPr>
          <p:nvPr/>
        </p:nvSpPr>
        <p:spPr bwMode="auto">
          <a:xfrm>
            <a:off x="2241456" y="5954645"/>
            <a:ext cx="1831005" cy="5078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互联网”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4891410" y="5234565"/>
            <a:ext cx="1753252" cy="5078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 rot="21048090">
            <a:off x="3399567" y="5230784"/>
            <a:ext cx="977900" cy="71069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FF1717">
                  <a:alpha val="31998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2440" y="3423384"/>
            <a:ext cx="813602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由工具转为基础设施，如同百年前的电力革命，深刻改变技术、生产、组织、管理方式。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更强调用互联网的开放共享理念和跨界创新思维去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更强调平台化的数据汇集和深度应用，产生化学反应、放大效应。</a:t>
            </a:r>
            <a:endParaRPr lang="zh-CN" altLang="en-US" sz="20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67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"/>
          <p:cNvSpPr txBox="1">
            <a:spLocks noChangeArrowheads="1"/>
          </p:cNvSpPr>
          <p:nvPr/>
        </p:nvSpPr>
        <p:spPr bwMode="auto">
          <a:xfrm>
            <a:off x="6350" y="-1"/>
            <a:ext cx="9137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marL="0" lvl="1" eaLnBrk="1" hangingPunct="1"/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（三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“互联网</a:t>
            </a:r>
            <a:r>
              <a:rPr lang="en-US" altLang="zh-CN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”在行业中的渗透趋势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23614" y="3262138"/>
            <a:ext cx="7858125" cy="3036888"/>
          </a:xfrm>
          <a:prstGeom prst="roundRect">
            <a:avLst>
              <a:gd name="adj" fmla="val 4642"/>
            </a:avLst>
          </a:prstGeom>
          <a:solidFill>
            <a:schemeClr val="bg1">
              <a:lumMod val="75000"/>
              <a:alpha val="1882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上箭头 21"/>
          <p:cNvSpPr/>
          <p:nvPr/>
        </p:nvSpPr>
        <p:spPr bwMode="auto">
          <a:xfrm>
            <a:off x="4924177" y="5000451"/>
            <a:ext cx="1643062" cy="1285875"/>
          </a:xfrm>
          <a:prstGeom prst="upArrow">
            <a:avLst>
              <a:gd name="adj1" fmla="val 70581"/>
              <a:gd name="adj2" fmla="val 2229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5400000" scaled="1"/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上箭头 22"/>
          <p:cNvSpPr/>
          <p:nvPr/>
        </p:nvSpPr>
        <p:spPr bwMode="auto">
          <a:xfrm>
            <a:off x="6710114" y="4990926"/>
            <a:ext cx="1643063" cy="1285875"/>
          </a:xfrm>
          <a:prstGeom prst="upArrow">
            <a:avLst>
              <a:gd name="adj1" fmla="val 70581"/>
              <a:gd name="adj2" fmla="val 2229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5400000" scaled="1"/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上箭头 23"/>
          <p:cNvSpPr/>
          <p:nvPr/>
        </p:nvSpPr>
        <p:spPr bwMode="auto">
          <a:xfrm>
            <a:off x="566489" y="3982863"/>
            <a:ext cx="2286000" cy="2106613"/>
          </a:xfrm>
          <a:prstGeom prst="upArrow">
            <a:avLst>
              <a:gd name="adj1" fmla="val 65584"/>
              <a:gd name="adj2" fmla="val 3670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上箭头 24"/>
          <p:cNvSpPr/>
          <p:nvPr/>
        </p:nvSpPr>
        <p:spPr bwMode="auto">
          <a:xfrm>
            <a:off x="2923927" y="4517851"/>
            <a:ext cx="1857375" cy="1624012"/>
          </a:xfrm>
          <a:prstGeom prst="upArrow">
            <a:avLst>
              <a:gd name="adj1" fmla="val 70581"/>
              <a:gd name="adj2" fmla="val 37890"/>
            </a:avLst>
          </a:prstGeom>
          <a:gradFill flip="none" rotWithShape="1">
            <a:gsLst>
              <a:gs pos="1800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203452" y="3012901"/>
            <a:ext cx="20002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740277" y="5462413"/>
            <a:ext cx="1571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农林牧副渔</a:t>
            </a:r>
          </a:p>
        </p:txBody>
      </p:sp>
      <p:cxnSp>
        <p:nvCxnSpPr>
          <p:cNvPr id="28" name="直接连接符 6"/>
          <p:cNvCxnSpPr>
            <a:cxnSpLocks noChangeShapeType="1"/>
          </p:cNvCxnSpPr>
          <p:nvPr/>
        </p:nvCxnSpPr>
        <p:spPr bwMode="auto">
          <a:xfrm>
            <a:off x="371227" y="2974801"/>
            <a:ext cx="9525" cy="3335337"/>
          </a:xfrm>
          <a:prstGeom prst="line">
            <a:avLst/>
          </a:prstGeom>
          <a:noFill/>
          <a:ln w="38100" algn="ctr">
            <a:solidFill>
              <a:srgbClr val="0066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06927" y="3333576"/>
            <a:ext cx="167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第一产业</a:t>
            </a: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924177" y="3333576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第二产业</a:t>
            </a: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1980952" y="3293888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第三产业</a:t>
            </a:r>
          </a:p>
        </p:txBody>
      </p:sp>
      <p:cxnSp>
        <p:nvCxnSpPr>
          <p:cNvPr id="32" name="直接箭头连接符 31"/>
          <p:cNvCxnSpPr>
            <a:cxnSpLocks noChangeShapeType="1"/>
          </p:cNvCxnSpPr>
          <p:nvPr/>
        </p:nvCxnSpPr>
        <p:spPr bwMode="auto">
          <a:xfrm>
            <a:off x="380752" y="6299026"/>
            <a:ext cx="8007350" cy="12700"/>
          </a:xfrm>
          <a:prstGeom prst="straightConnector1">
            <a:avLst/>
          </a:prstGeom>
          <a:noFill/>
          <a:ln w="38100" algn="ctr">
            <a:solidFill>
              <a:srgbClr val="0066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 rot="5400000" flipH="1" flipV="1">
            <a:off x="5245645" y="4925045"/>
            <a:ext cx="2786063" cy="0"/>
          </a:xfrm>
          <a:prstGeom prst="line">
            <a:avLst/>
          </a:prstGeom>
          <a:noFill/>
          <a:ln w="12700" algn="ctr">
            <a:solidFill>
              <a:srgbClr val="00669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 rot="16200000" flipV="1">
            <a:off x="3468439" y="4914726"/>
            <a:ext cx="2767013" cy="1587"/>
          </a:xfrm>
          <a:prstGeom prst="line">
            <a:avLst/>
          </a:prstGeom>
          <a:noFill/>
          <a:ln w="19050" algn="ctr">
            <a:solidFill>
              <a:srgbClr val="00669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 rot="16200000" flipV="1">
            <a:off x="1486446" y="4967907"/>
            <a:ext cx="2730500" cy="1587"/>
          </a:xfrm>
          <a:prstGeom prst="line">
            <a:avLst/>
          </a:prstGeom>
          <a:noFill/>
          <a:ln w="19050" algn="ctr">
            <a:solidFill>
              <a:srgbClr val="00669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7499102" y="6475238"/>
            <a:ext cx="1249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融合时间</a:t>
            </a:r>
          </a:p>
        </p:txBody>
      </p: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453777" y="2924001"/>
            <a:ext cx="1071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融合程度</a:t>
            </a:r>
            <a:endParaRPr lang="en-US" altLang="zh-CN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222377" y="3622501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公共服务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4924177" y="4054301"/>
            <a:ext cx="1571625" cy="2192337"/>
          </a:xfrm>
          <a:prstGeom prst="roundRect">
            <a:avLst>
              <a:gd name="adj" fmla="val 7849"/>
            </a:avLst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1"/>
          <p:cNvSpPr>
            <a:spLocks noChangeArrowheads="1"/>
          </p:cNvSpPr>
          <p:nvPr/>
        </p:nvSpPr>
        <p:spPr bwMode="auto">
          <a:xfrm>
            <a:off x="4924177" y="3986038"/>
            <a:ext cx="1504950" cy="9239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引发新一轮科技革命和产业变革</a:t>
            </a:r>
          </a:p>
        </p:txBody>
      </p:sp>
      <p:sp>
        <p:nvSpPr>
          <p:cNvPr id="42" name="矩形 42"/>
          <p:cNvSpPr>
            <a:spLocks noChangeArrowheads="1"/>
          </p:cNvSpPr>
          <p:nvPr/>
        </p:nvSpPr>
        <p:spPr bwMode="auto">
          <a:xfrm>
            <a:off x="5138489" y="5349701"/>
            <a:ext cx="107473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93663"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制造业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marL="93663"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能源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3"/>
          <p:cNvSpPr>
            <a:spLocks noChangeArrowheads="1"/>
          </p:cNvSpPr>
          <p:nvPr/>
        </p:nvSpPr>
        <p:spPr bwMode="auto">
          <a:xfrm>
            <a:off x="3138239" y="49290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交通  医疗  公益  教育  政务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4"/>
          <p:cNvSpPr>
            <a:spLocks noChangeArrowheads="1"/>
          </p:cNvSpPr>
          <p:nvPr/>
        </p:nvSpPr>
        <p:spPr bwMode="auto">
          <a:xfrm>
            <a:off x="631577" y="4176538"/>
            <a:ext cx="2143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媒体  零售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娱乐  餐饮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 旅游  中介  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文化   物流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 房地产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5"/>
          <p:cNvSpPr>
            <a:spLocks noChangeArrowheads="1"/>
          </p:cNvSpPr>
          <p:nvPr/>
        </p:nvSpPr>
        <p:spPr bwMode="auto">
          <a:xfrm>
            <a:off x="730002" y="3622501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个人消费与服务</a:t>
            </a:r>
          </a:p>
        </p:txBody>
      </p:sp>
      <p:sp>
        <p:nvSpPr>
          <p:cNvPr id="46" name="TextBox 50"/>
          <p:cNvSpPr txBox="1">
            <a:spLocks noChangeArrowheads="1"/>
          </p:cNvSpPr>
          <p:nvPr/>
        </p:nvSpPr>
        <p:spPr bwMode="auto">
          <a:xfrm>
            <a:off x="434727" y="1196801"/>
            <a:ext cx="82169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渗透路径：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逆向渗透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生活服务、生产服务、生产制造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跨越发展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互联网融合发展较好的领域往往是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信息不透明、中间成本高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的传统行业；新发展模式，如电子商务、物流、互联网金融等，是战略机遇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Arc 582"/>
          <p:cNvSpPr>
            <a:spLocks/>
          </p:cNvSpPr>
          <p:nvPr/>
        </p:nvSpPr>
        <p:spPr bwMode="auto">
          <a:xfrm rot="6226756">
            <a:off x="3302546" y="456231"/>
            <a:ext cx="2514600" cy="7364413"/>
          </a:xfrm>
          <a:custGeom>
            <a:avLst/>
            <a:gdLst>
              <a:gd name="T0" fmla="*/ 15 w 21600"/>
              <a:gd name="T1" fmla="*/ 0 h 27599"/>
              <a:gd name="T2" fmla="*/ 16 w 21600"/>
              <a:gd name="T3" fmla="*/ 53 h 27599"/>
              <a:gd name="T4" fmla="*/ 0 w 21600"/>
              <a:gd name="T5" fmla="*/ 27 h 27599"/>
              <a:gd name="T6" fmla="*/ 0 60000 65536"/>
              <a:gd name="T7" fmla="*/ 0 60000 65536"/>
              <a:gd name="T8" fmla="*/ 0 60000 65536"/>
              <a:gd name="T9" fmla="*/ 0 w 21600"/>
              <a:gd name="T10" fmla="*/ 0 h 27599"/>
              <a:gd name="T11" fmla="*/ 21600 w 21600"/>
              <a:gd name="T12" fmla="*/ 27599 h 27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599" fill="none" extrusionOk="0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</a:path>
              <a:path w="21600" h="27599" stroke="0" extrusionOk="0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  <a:lnTo>
                  <a:pt x="0" y="1419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251520" y="1177924"/>
            <a:ext cx="8784976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制造业为例，不同规模企业在探索与互联网融合上的实施方向和侧重均有不同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中小微企业更加侧重以精准营销为主的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“服务化延伸”、“协同化组织”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“平台化运营”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4543"/>
            <a:ext cx="8892480" cy="3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标题 1"/>
          <p:cNvSpPr txBox="1">
            <a:spLocks noChangeArrowheads="1"/>
          </p:cNvSpPr>
          <p:nvPr/>
        </p:nvSpPr>
        <p:spPr bwMode="auto">
          <a:xfrm>
            <a:off x="6350" y="-1"/>
            <a:ext cx="9137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80808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marL="0" lvl="1" eaLnBrk="1" hangingPunct="1"/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（四）“互联网</a:t>
            </a:r>
            <a:r>
              <a:rPr lang="en-US" altLang="zh-CN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”在不同规模企业间的融合程度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0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291822" y="0"/>
            <a:ext cx="8406091" cy="1052736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主要内容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1678773" y="2098824"/>
            <a:ext cx="1578479" cy="476797"/>
            <a:chOff x="1440" y="1392"/>
            <a:chExt cx="624" cy="240"/>
          </a:xfrm>
        </p:grpSpPr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27"/>
          <p:cNvGrpSpPr>
            <a:grpSpLocks/>
          </p:cNvGrpSpPr>
          <p:nvPr/>
        </p:nvGrpSpPr>
        <p:grpSpPr bwMode="auto">
          <a:xfrm>
            <a:off x="1855763" y="4516547"/>
            <a:ext cx="1520211" cy="727742"/>
            <a:chOff x="1392" y="2976"/>
            <a:chExt cx="672" cy="192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1392" y="2976"/>
              <a:ext cx="288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1680" y="3168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3365840" y="3518057"/>
            <a:ext cx="228600" cy="22860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AutoShape 44"/>
          <p:cNvSpPr>
            <a:spLocks noChangeArrowheads="1"/>
          </p:cNvSpPr>
          <p:nvPr/>
        </p:nvSpPr>
        <p:spPr bwMode="gray">
          <a:xfrm>
            <a:off x="3544033" y="1844824"/>
            <a:ext cx="5518387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kern="0" dirty="0" smtClean="0">
                <a:latin typeface="微软雅黑" pitchFamily="34" charset="-122"/>
                <a:ea typeface="微软雅黑" pitchFamily="34" charset="-122"/>
              </a:rPr>
              <a:t>、“互联网</a:t>
            </a:r>
            <a:r>
              <a:rPr lang="en-US" altLang="zh-CN" sz="2800" kern="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 smtClean="0">
                <a:latin typeface="微软雅黑" pitchFamily="34" charset="-122"/>
                <a:ea typeface="微软雅黑" pitchFamily="34" charset="-122"/>
              </a:rPr>
              <a:t>”内涵与发展趋势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70"/>
          <p:cNvGrpSpPr>
            <a:grpSpLocks/>
          </p:cNvGrpSpPr>
          <p:nvPr/>
        </p:nvGrpSpPr>
        <p:grpSpPr bwMode="auto">
          <a:xfrm>
            <a:off x="107950" y="2438400"/>
            <a:ext cx="2143125" cy="2139950"/>
            <a:chOff x="214282" y="2786058"/>
            <a:chExt cx="2071718" cy="1997080"/>
          </a:xfrm>
        </p:grpSpPr>
        <p:sp>
          <p:nvSpPr>
            <p:cNvPr id="58" name="Oval 78"/>
            <p:cNvSpPr>
              <a:spLocks noChangeArrowheads="1"/>
            </p:cNvSpPr>
            <p:nvPr/>
          </p:nvSpPr>
          <p:spPr bwMode="gray">
            <a:xfrm>
              <a:off x="298450" y="2838450"/>
              <a:ext cx="1987550" cy="19446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BE0E3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79"/>
            <p:cNvSpPr>
              <a:spLocks noChangeArrowheads="1"/>
            </p:cNvSpPr>
            <p:nvPr/>
          </p:nvSpPr>
          <p:spPr bwMode="gray">
            <a:xfrm>
              <a:off x="214282" y="2786058"/>
              <a:ext cx="2071718" cy="1997080"/>
            </a:xfrm>
            <a:prstGeom prst="ellipse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135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80"/>
            <p:cNvSpPr>
              <a:spLocks noChangeArrowheads="1"/>
            </p:cNvSpPr>
            <p:nvPr/>
          </p:nvSpPr>
          <p:spPr bwMode="gray">
            <a:xfrm>
              <a:off x="427323" y="2965706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rgbClr val="BBE0E3"/>
                </a:gs>
                <a:gs pos="100000">
                  <a:srgbClr val="65797B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Oval 81"/>
            <p:cNvSpPr>
              <a:spLocks noChangeArrowheads="1"/>
            </p:cNvSpPr>
            <p:nvPr/>
          </p:nvSpPr>
          <p:spPr bwMode="gray">
            <a:xfrm>
              <a:off x="429138" y="2967498"/>
              <a:ext cx="1729804" cy="1691968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rgbClr val="BBE0E3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512633" y="3048154"/>
              <a:ext cx="1557368" cy="15234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63" name="Group 83"/>
            <p:cNvGrpSpPr>
              <a:grpSpLocks/>
            </p:cNvGrpSpPr>
            <p:nvPr/>
          </p:nvGrpSpPr>
          <p:grpSpPr bwMode="auto">
            <a:xfrm>
              <a:off x="539860" y="3067869"/>
              <a:ext cx="1504730" cy="1471510"/>
              <a:chOff x="4162" y="1706"/>
              <a:chExt cx="1251" cy="1252"/>
            </a:xfrm>
          </p:grpSpPr>
          <p:sp>
            <p:nvSpPr>
              <p:cNvPr id="64" name="Oval 84"/>
              <p:cNvSpPr>
                <a:spLocks noChangeArrowheads="1"/>
              </p:cNvSpPr>
              <p:nvPr/>
            </p:nvSpPr>
            <p:spPr bwMode="gray">
              <a:xfrm>
                <a:off x="4162" y="1706"/>
                <a:ext cx="1251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5" name="Oval 8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86"/>
              <p:cNvSpPr>
                <a:spLocks noChangeArrowheads="1"/>
              </p:cNvSpPr>
              <p:nvPr/>
            </p:nvSpPr>
            <p:spPr bwMode="gray">
              <a:xfrm>
                <a:off x="4191" y="1725"/>
                <a:ext cx="1161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8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" name="Text Box 88"/>
          <p:cNvSpPr txBox="1">
            <a:spLocks noChangeArrowheads="1"/>
          </p:cNvSpPr>
          <p:nvPr/>
        </p:nvSpPr>
        <p:spPr bwMode="gray">
          <a:xfrm>
            <a:off x="265113" y="3027363"/>
            <a:ext cx="1785937" cy="83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276" tIns="46638" rIns="93276" bIns="46638"/>
          <a:lstStyle/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主要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  <a:p>
            <a:pPr algn="ctr" defTabSz="933450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3324938" y="198452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AutoShape 44"/>
          <p:cNvSpPr>
            <a:spLocks noChangeArrowheads="1"/>
          </p:cNvSpPr>
          <p:nvPr/>
        </p:nvSpPr>
        <p:spPr bwMode="gray">
          <a:xfrm>
            <a:off x="3553538" y="3152533"/>
            <a:ext cx="5192018" cy="1212571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二、“互联网</a:t>
            </a:r>
            <a:r>
              <a:rPr lang="en-US" altLang="zh-CN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”下中小企业</a:t>
            </a:r>
            <a:endParaRPr lang="en-US" altLang="zh-CN" sz="28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公共服务变化</a:t>
            </a:r>
            <a:endParaRPr lang="en-US" altLang="zh-CN" sz="28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367164" y="5129989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AutoShape 44"/>
          <p:cNvSpPr>
            <a:spLocks noChangeArrowheads="1"/>
          </p:cNvSpPr>
          <p:nvPr/>
        </p:nvSpPr>
        <p:spPr bwMode="gray">
          <a:xfrm>
            <a:off x="3481464" y="4899361"/>
            <a:ext cx="5580956" cy="1224257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三、“互联网</a:t>
            </a:r>
            <a:r>
              <a:rPr lang="en-US" altLang="zh-CN" sz="2800" kern="0" dirty="0">
                <a:latin typeface="微软雅黑" pitchFamily="34" charset="-122"/>
                <a:ea typeface="微软雅黑" pitchFamily="34" charset="-122"/>
              </a:rPr>
              <a:t>+”</a:t>
            </a: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下对中小企业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公共服务开展的思考</a:t>
            </a:r>
          </a:p>
        </p:txBody>
      </p:sp>
      <p:grpSp>
        <p:nvGrpSpPr>
          <p:cNvPr id="75" name="Group 24"/>
          <p:cNvGrpSpPr>
            <a:grpSpLocks/>
          </p:cNvGrpSpPr>
          <p:nvPr/>
        </p:nvGrpSpPr>
        <p:grpSpPr bwMode="auto">
          <a:xfrm>
            <a:off x="2267745" y="3598455"/>
            <a:ext cx="1008112" cy="173611"/>
            <a:chOff x="1440" y="1392"/>
            <a:chExt cx="624" cy="240"/>
          </a:xfrm>
        </p:grpSpPr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V="1">
              <a:off x="1440" y="1392"/>
              <a:ext cx="240" cy="2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680" y="1392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4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（一）“互联网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”激发新的服务内容</a:t>
            </a:r>
            <a:endParaRPr lang="zh-CN" altLang="en-US" sz="32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552" y="310653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面向中小企业的电商项目定制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1446" y="31379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网络推广服务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6629146" y="31588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个性化产品设计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1236818"/>
            <a:ext cx="8390166" cy="380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 激发了基于互联网平台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定制化的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服务内容</a:t>
            </a:r>
          </a:p>
        </p:txBody>
      </p:sp>
      <p:sp>
        <p:nvSpPr>
          <p:cNvPr id="12" name="AutoShape 1" descr="C:\Users\张琳\AppData\Roaming\Tencent\Users\284891775\QQ\WinTemp\RichOle\HSS@N1`NPIL_$X5%{OSC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296144" cy="12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张琳\AppData\Roaming\Tencent\Users\284891775\QQ\WinTemp\RichOle\_[QF(O@}C}40DL605YS@VK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8" y="1700808"/>
            <a:ext cx="1283186" cy="13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张琳\AppData\Roaming\Tencent\Users\284891775\QQ\WinTemp\RichOle\4R_TQ}M53(Z7D_~P2H7ET9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46" y="1718230"/>
            <a:ext cx="1365544" cy="13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张琳\AppData\Roaming\Tencent\Users\284891775\QQ\WinTemp\RichOle\}O4WMHMS_H~E6NJXX_XO6@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8230"/>
            <a:ext cx="1373217" cy="13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张琳\AppData\Roaming\Tencent\Users\284891775\QQ\WinTemp\RichOle\_`CNQ67}N%OCOUVC~9`H84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68" y="1750148"/>
            <a:ext cx="1353579" cy="13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/>
          <p:nvPr/>
        </p:nvCxnSpPr>
        <p:spPr bwMode="auto">
          <a:xfrm>
            <a:off x="3797047" y="1700808"/>
            <a:ext cx="0" cy="167834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>
            <a:off x="5868144" y="1700808"/>
            <a:ext cx="0" cy="167834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467544" y="3624584"/>
            <a:ext cx="8390166" cy="380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“互联网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” 激发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了部分传统行业的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个性化、小批量的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服务内容</a:t>
            </a: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28133"/>
              </p:ext>
            </p:extLst>
          </p:nvPr>
        </p:nvGraphicFramePr>
        <p:xfrm>
          <a:off x="507081" y="4271050"/>
          <a:ext cx="5134025" cy="234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52909"/>
                <a:gridCol w="1881116"/>
              </a:tblGrid>
              <a:tr h="1192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产品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个性定制生产程度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服装、电子、家居等消费品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较成熟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食品、饮料、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金属制品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等轻工品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不突出</a:t>
                      </a:r>
                      <a:endParaRPr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大型专用装备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小批量定制</a:t>
                      </a:r>
                      <a:endParaRPr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仪器仪表</a:t>
                      </a: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、通用零件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批量生产</a:t>
                      </a:r>
                      <a:endParaRPr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标准车型加配件</a:t>
                      </a:r>
                      <a:endParaRPr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粗钢、乙烯、建材等原材料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大批量生产</a:t>
                      </a:r>
                      <a:endParaRPr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91" y="4286250"/>
            <a:ext cx="2414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30"/>
          <p:cNvSpPr>
            <a:spLocks noChangeArrowheads="1"/>
          </p:cNvSpPr>
          <p:nvPr/>
        </p:nvSpPr>
        <p:spPr bwMode="auto">
          <a:xfrm>
            <a:off x="5752653" y="5301208"/>
            <a:ext cx="35718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平台具备的柔性协同能力：</a:t>
            </a:r>
            <a:endParaRPr lang="en-US" altLang="zh-CN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件小批量起订、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天快速生产、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天迅速补单；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99%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产品合格率、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98%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及时交货率。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33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l">
              <a:tabLst>
                <a:tab pos="3670300" algn="l"/>
              </a:tabLst>
            </a:pP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（二）“互联网</a:t>
            </a:r>
            <a:r>
              <a:rPr lang="en-US" altLang="zh-CN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”催生新的服务竞争方式</a:t>
            </a:r>
            <a:endParaRPr lang="zh-CN" altLang="en-US" sz="32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3451" y="1697799"/>
            <a:ext cx="5545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年，腾讯云开放平台集聚移动应用开发者的数量已超过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万人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，其中企业开发者占创业总人数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32%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；创业公司总估值超过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45622" y="4299936"/>
            <a:ext cx="14695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49199" y="4234450"/>
            <a:ext cx="1581845" cy="92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071563" y="5462944"/>
            <a:ext cx="59503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定制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6125" y="5462944"/>
            <a:ext cx="59503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发布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7813" y="5462944"/>
            <a:ext cx="59503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完成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42938" y="6074132"/>
            <a:ext cx="1571625" cy="5232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企业提交需求，沟通任务细节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2928938" y="6074132"/>
            <a:ext cx="1571625" cy="5232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全国范围随时随地发布</a:t>
            </a: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5000625" y="6074132"/>
            <a:ext cx="1571625" cy="5232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各地百万用户随时接包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8400" y="5423257"/>
            <a:ext cx="59503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支付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7215188" y="6074132"/>
            <a:ext cx="1357312" cy="5232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需求满足，企业认可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360144"/>
            <a:ext cx="2038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燕尾形 33"/>
          <p:cNvSpPr/>
          <p:nvPr/>
        </p:nvSpPr>
        <p:spPr>
          <a:xfrm>
            <a:off x="2357438" y="5685194"/>
            <a:ext cx="428625" cy="642938"/>
          </a:xfrm>
          <a:prstGeom prst="chevron">
            <a:avLst>
              <a:gd name="adj" fmla="val 717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5" name="等腰三角形 34"/>
          <p:cNvSpPr/>
          <p:nvPr/>
        </p:nvSpPr>
        <p:spPr>
          <a:xfrm rot="10800000">
            <a:off x="1989138" y="4014069"/>
            <a:ext cx="5214937" cy="28575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36" name="燕尾形 35"/>
          <p:cNvSpPr/>
          <p:nvPr/>
        </p:nvSpPr>
        <p:spPr>
          <a:xfrm>
            <a:off x="4572000" y="5685194"/>
            <a:ext cx="428625" cy="642938"/>
          </a:xfrm>
          <a:prstGeom prst="chevron">
            <a:avLst>
              <a:gd name="adj" fmla="val 717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6715125" y="5685194"/>
            <a:ext cx="428625" cy="609600"/>
          </a:xfrm>
          <a:prstGeom prst="chevron">
            <a:avLst>
              <a:gd name="adj" fmla="val 717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8" name="矩形 32"/>
          <p:cNvSpPr>
            <a:spLocks noChangeArrowheads="1"/>
          </p:cNvSpPr>
          <p:nvPr/>
        </p:nvSpPr>
        <p:spPr bwMode="auto">
          <a:xfrm>
            <a:off x="2097821" y="3596481"/>
            <a:ext cx="4903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企业发布个性化微型任务，数百万“兼职”员工接单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00843" y="3501008"/>
            <a:ext cx="8643938" cy="1790774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/>
          </a:p>
        </p:txBody>
      </p:sp>
      <p:pic>
        <p:nvPicPr>
          <p:cNvPr id="5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7" y="1516258"/>
            <a:ext cx="1789763" cy="1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354691" y="2984887"/>
            <a:ext cx="8390166" cy="380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基于互联网的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众创、众包平台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成为中小企业（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服务机构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）竞争的新战场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00843" y="1180602"/>
            <a:ext cx="8390166" cy="380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越来越多的中小企业（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服务机构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）借助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开放平台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进行应用开发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300243"/>
      </p:ext>
    </p:extLst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1570</Words>
  <Application>Microsoft Office PowerPoint</Application>
  <PresentationFormat>全屏显示(4:3)</PresentationFormat>
  <Paragraphs>221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1_默认设计模板</vt:lpstr>
      <vt:lpstr>1_Office 主题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  <vt:lpstr>主要内容</vt:lpstr>
      <vt:lpstr>（一）“互联网+”激发新的服务内容</vt:lpstr>
      <vt:lpstr>（二）“互联网+”催生新的服务竞争方式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cfzhang</dc:creator>
  <cp:lastModifiedBy>张琳</cp:lastModifiedBy>
  <cp:revision>233</cp:revision>
  <dcterms:created xsi:type="dcterms:W3CDTF">2015-07-10T06:11:27Z</dcterms:created>
  <dcterms:modified xsi:type="dcterms:W3CDTF">2017-04-27T01:54:07Z</dcterms:modified>
</cp:coreProperties>
</file>